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3"/>
  </p:notesMasterIdLst>
  <p:sldIdLst>
    <p:sldId id="306" r:id="rId5"/>
    <p:sldId id="307" r:id="rId6"/>
    <p:sldId id="316" r:id="rId7"/>
    <p:sldId id="308" r:id="rId8"/>
    <p:sldId id="314" r:id="rId9"/>
    <p:sldId id="309" r:id="rId10"/>
    <p:sldId id="294" r:id="rId11"/>
    <p:sldId id="295" r:id="rId12"/>
    <p:sldId id="317" r:id="rId13"/>
    <p:sldId id="318" r:id="rId14"/>
    <p:sldId id="319" r:id="rId15"/>
    <p:sldId id="320" r:id="rId16"/>
    <p:sldId id="321" r:id="rId17"/>
    <p:sldId id="334" r:id="rId18"/>
    <p:sldId id="335"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1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8" autoAdjust="0"/>
    <p:restoredTop sz="84967" autoAdjust="0"/>
  </p:normalViewPr>
  <p:slideViewPr>
    <p:cSldViewPr snapToGrid="0">
      <p:cViewPr varScale="1">
        <p:scale>
          <a:sx n="66" d="100"/>
          <a:sy n="66" d="100"/>
        </p:scale>
        <p:origin x="32" y="5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z="5400" spc="400">
                <a:solidFill>
                  <a:schemeClr val="bg1"/>
                </a:solidFill>
              </a:rPr>
              <a:t>Diamond game</a:t>
            </a:r>
            <a:endParaRPr lang="en-US"/>
          </a:p>
        </p:txBody>
      </p:sp>
    </p:spTree>
    <p:extLst>
      <p:ext uri="{BB962C8B-B14F-4D97-AF65-F5344CB8AC3E}">
        <p14:creationId xmlns:p14="http://schemas.microsoft.com/office/powerpoint/2010/main" val="1147698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ame&#10;&#10;Description automatically generated">
            <a:extLst>
              <a:ext uri="{FF2B5EF4-FFF2-40B4-BE49-F238E27FC236}">
                <a16:creationId xmlns:a16="http://schemas.microsoft.com/office/drawing/2014/main" id="{F5703FE4-85C6-CFD6-35E8-4438DB468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831" y="1325101"/>
            <a:ext cx="2319437" cy="5020370"/>
          </a:xfrm>
          <a:prstGeom prst="rect">
            <a:avLst/>
          </a:prstGeom>
        </p:spPr>
      </p:pic>
      <p:sp>
        <p:nvSpPr>
          <p:cNvPr id="5" name="Title 3">
            <a:extLst>
              <a:ext uri="{FF2B5EF4-FFF2-40B4-BE49-F238E27FC236}">
                <a16:creationId xmlns:a16="http://schemas.microsoft.com/office/drawing/2014/main" id="{28900377-FD9A-63CF-FBBB-B27F6B60CB25}"/>
              </a:ext>
            </a:extLst>
          </p:cNvPr>
          <p:cNvSpPr>
            <a:spLocks noGrp="1"/>
          </p:cNvSpPr>
          <p:nvPr>
            <p:ph type="title"/>
          </p:nvPr>
        </p:nvSpPr>
        <p:spPr>
          <a:xfrm>
            <a:off x="838200" y="365125"/>
            <a:ext cx="10515600" cy="1012379"/>
          </a:xfrm>
        </p:spPr>
        <p:txBody>
          <a:bodyPr>
            <a:normAutofit/>
          </a:bodyPr>
          <a:lstStyle/>
          <a:p>
            <a:r>
              <a:rPr lang="vi-VN" sz="4000"/>
              <a:t>2. Màn hình Game: Arcade Mode</a:t>
            </a:r>
            <a:endParaRPr lang="en-US" sz="4000"/>
          </a:p>
        </p:txBody>
      </p:sp>
      <p:sp>
        <p:nvSpPr>
          <p:cNvPr id="8" name="Rectangle 7">
            <a:extLst>
              <a:ext uri="{FF2B5EF4-FFF2-40B4-BE49-F238E27FC236}">
                <a16:creationId xmlns:a16="http://schemas.microsoft.com/office/drawing/2014/main" id="{0190A804-CD45-72D2-B6F6-78640E8A3655}"/>
              </a:ext>
            </a:extLst>
          </p:cNvPr>
          <p:cNvSpPr/>
          <p:nvPr/>
        </p:nvSpPr>
        <p:spPr>
          <a:xfrm>
            <a:off x="5495730" y="1377505"/>
            <a:ext cx="1321059" cy="552491"/>
          </a:xfrm>
          <a:prstGeom prst="rect">
            <a:avLst/>
          </a:prstGeom>
          <a:noFill/>
          <a:ln w="28575">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AC1639A-B9E5-4457-E8E2-802462FD0D1C}"/>
              </a:ext>
            </a:extLst>
          </p:cNvPr>
          <p:cNvCxnSpPr>
            <a:cxnSpLocks/>
            <a:endCxn id="18" idx="3"/>
          </p:cNvCxnSpPr>
          <p:nvPr/>
        </p:nvCxnSpPr>
        <p:spPr>
          <a:xfrm flipH="1">
            <a:off x="4419103" y="1623527"/>
            <a:ext cx="961052" cy="306469"/>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82D26FD-7855-4CE5-A432-A3DE3C9FBA41}"/>
              </a:ext>
            </a:extLst>
          </p:cNvPr>
          <p:cNvSpPr/>
          <p:nvPr/>
        </p:nvSpPr>
        <p:spPr>
          <a:xfrm>
            <a:off x="933061" y="1312735"/>
            <a:ext cx="3486042" cy="1234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Mission, Steps: Hiển thị nhiệm vụ, số lần di chuyển còn lại của màn chơi</a:t>
            </a:r>
            <a:endParaRPr lang="en-US"/>
          </a:p>
        </p:txBody>
      </p:sp>
      <p:sp>
        <p:nvSpPr>
          <p:cNvPr id="25" name="Rectangle 24">
            <a:extLst>
              <a:ext uri="{FF2B5EF4-FFF2-40B4-BE49-F238E27FC236}">
                <a16:creationId xmlns:a16="http://schemas.microsoft.com/office/drawing/2014/main" id="{1F9C0E25-C078-6B32-CD48-115422DE87E8}"/>
              </a:ext>
            </a:extLst>
          </p:cNvPr>
          <p:cNvSpPr/>
          <p:nvPr/>
        </p:nvSpPr>
        <p:spPr>
          <a:xfrm>
            <a:off x="6885991" y="1377504"/>
            <a:ext cx="293357" cy="314290"/>
          </a:xfrm>
          <a:prstGeom prst="rect">
            <a:avLst/>
          </a:prstGeom>
          <a:noFill/>
          <a:ln w="28575">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B5147294-DD4E-3837-C891-21A1925ADEFB}"/>
              </a:ext>
            </a:extLst>
          </p:cNvPr>
          <p:cNvSpPr/>
          <p:nvPr/>
        </p:nvSpPr>
        <p:spPr>
          <a:xfrm>
            <a:off x="7896030" y="1312735"/>
            <a:ext cx="3526972" cy="693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Pause: Tạm dừng hoặc thoát chế độ chơi</a:t>
            </a:r>
            <a:endParaRPr lang="en-US"/>
          </a:p>
        </p:txBody>
      </p:sp>
      <p:cxnSp>
        <p:nvCxnSpPr>
          <p:cNvPr id="27" name="Straight Arrow Connector 26">
            <a:extLst>
              <a:ext uri="{FF2B5EF4-FFF2-40B4-BE49-F238E27FC236}">
                <a16:creationId xmlns:a16="http://schemas.microsoft.com/office/drawing/2014/main" id="{E7424DE0-B70F-E1A8-1CB2-EAFFD5C25016}"/>
              </a:ext>
            </a:extLst>
          </p:cNvPr>
          <p:cNvCxnSpPr>
            <a:cxnSpLocks/>
            <a:stCxn id="25" idx="3"/>
            <a:endCxn id="26" idx="1"/>
          </p:cNvCxnSpPr>
          <p:nvPr/>
        </p:nvCxnSpPr>
        <p:spPr>
          <a:xfrm>
            <a:off x="7179348" y="1534649"/>
            <a:ext cx="716682" cy="12476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F1F4EDBE-02B9-E891-62D4-3BEA29F8C92A}"/>
              </a:ext>
            </a:extLst>
          </p:cNvPr>
          <p:cNvSpPr/>
          <p:nvPr/>
        </p:nvSpPr>
        <p:spPr>
          <a:xfrm>
            <a:off x="5041083" y="2481627"/>
            <a:ext cx="2138265" cy="2841723"/>
          </a:xfrm>
          <a:prstGeom prst="rect">
            <a:avLst/>
          </a:prstGeom>
          <a:noFill/>
          <a:ln w="28575">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332AE8E3-DEE9-672F-395F-67B3B96F5605}"/>
              </a:ext>
            </a:extLst>
          </p:cNvPr>
          <p:cNvCxnSpPr>
            <a:cxnSpLocks/>
            <a:stCxn id="33" idx="1"/>
          </p:cNvCxnSpPr>
          <p:nvPr/>
        </p:nvCxnSpPr>
        <p:spPr>
          <a:xfrm flipH="1">
            <a:off x="4460033" y="3902489"/>
            <a:ext cx="581050"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7D465A3-EC53-09E2-08F4-F7E07979A2DF}"/>
              </a:ext>
            </a:extLst>
          </p:cNvPr>
          <p:cNvSpPr/>
          <p:nvPr/>
        </p:nvSpPr>
        <p:spPr>
          <a:xfrm>
            <a:off x="933061" y="3285227"/>
            <a:ext cx="3526972" cy="1234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Game User Interface: Hiển thị bảng chứa các Item cho phép người dùng thao tác</a:t>
            </a:r>
            <a:endParaRPr lang="en-US"/>
          </a:p>
        </p:txBody>
      </p:sp>
      <p:sp>
        <p:nvSpPr>
          <p:cNvPr id="39" name="Rectangle 38">
            <a:extLst>
              <a:ext uri="{FF2B5EF4-FFF2-40B4-BE49-F238E27FC236}">
                <a16:creationId xmlns:a16="http://schemas.microsoft.com/office/drawing/2014/main" id="{A5AECF0E-A3BC-AF41-1B15-6AA85F834A1D}"/>
              </a:ext>
            </a:extLst>
          </p:cNvPr>
          <p:cNvSpPr/>
          <p:nvPr/>
        </p:nvSpPr>
        <p:spPr>
          <a:xfrm>
            <a:off x="5026866" y="2309056"/>
            <a:ext cx="2138265" cy="211234"/>
          </a:xfrm>
          <a:prstGeom prst="rect">
            <a:avLst/>
          </a:prstGeom>
          <a:noFill/>
          <a:ln w="2857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41643D02-F597-46B1-09B1-7D2C6294A9BD}"/>
              </a:ext>
            </a:extLst>
          </p:cNvPr>
          <p:cNvSpPr/>
          <p:nvPr/>
        </p:nvSpPr>
        <p:spPr>
          <a:xfrm>
            <a:off x="6662834" y="5402424"/>
            <a:ext cx="391110" cy="299986"/>
          </a:xfrm>
          <a:prstGeom prst="rect">
            <a:avLst/>
          </a:prstGeom>
          <a:noFill/>
          <a:ln w="2857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475E8ADA-EF0B-CCFB-C7D6-83FECA124238}"/>
              </a:ext>
            </a:extLst>
          </p:cNvPr>
          <p:cNvCxnSpPr>
            <a:cxnSpLocks/>
            <a:stCxn id="39" idx="3"/>
            <a:endCxn id="49" idx="1"/>
          </p:cNvCxnSpPr>
          <p:nvPr/>
        </p:nvCxnSpPr>
        <p:spPr>
          <a:xfrm>
            <a:off x="7165131" y="2414673"/>
            <a:ext cx="821874" cy="1487815"/>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C547549-BDF0-84A1-9C3F-46A6C64E3C2A}"/>
              </a:ext>
            </a:extLst>
          </p:cNvPr>
          <p:cNvCxnSpPr>
            <a:cxnSpLocks/>
            <a:stCxn id="40" idx="3"/>
            <a:endCxn id="49" idx="1"/>
          </p:cNvCxnSpPr>
          <p:nvPr/>
        </p:nvCxnSpPr>
        <p:spPr>
          <a:xfrm flipV="1">
            <a:off x="7053944" y="3902488"/>
            <a:ext cx="933061" cy="164992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052DC8E-42AE-D4BE-2190-E5BB4064B4B8}"/>
              </a:ext>
            </a:extLst>
          </p:cNvPr>
          <p:cNvSpPr/>
          <p:nvPr/>
        </p:nvSpPr>
        <p:spPr>
          <a:xfrm>
            <a:off x="7987005" y="3451917"/>
            <a:ext cx="3526972" cy="901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Score x2, TimeLine, Increase Time: không hỗ trợ trong chế độ chơi này</a:t>
            </a:r>
            <a:endParaRPr lang="en-US"/>
          </a:p>
        </p:txBody>
      </p:sp>
      <p:sp>
        <p:nvSpPr>
          <p:cNvPr id="56" name="Rectangle 55">
            <a:extLst>
              <a:ext uri="{FF2B5EF4-FFF2-40B4-BE49-F238E27FC236}">
                <a16:creationId xmlns:a16="http://schemas.microsoft.com/office/drawing/2014/main" id="{ACD233AF-DCE4-4C48-0BB0-B77865C5BDDB}"/>
              </a:ext>
            </a:extLst>
          </p:cNvPr>
          <p:cNvSpPr/>
          <p:nvPr/>
        </p:nvSpPr>
        <p:spPr>
          <a:xfrm>
            <a:off x="5633249" y="5390304"/>
            <a:ext cx="933061" cy="312106"/>
          </a:xfrm>
          <a:prstGeom prst="rect">
            <a:avLst/>
          </a:prstGeom>
          <a:noFill/>
          <a:ln w="28575">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4F6A0D9A-620A-C548-6ED3-D4EE077744EE}"/>
              </a:ext>
            </a:extLst>
          </p:cNvPr>
          <p:cNvSpPr/>
          <p:nvPr/>
        </p:nvSpPr>
        <p:spPr>
          <a:xfrm>
            <a:off x="912596" y="5490041"/>
            <a:ext cx="3526972" cy="901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Score x2, Random special diamond, Swap Diamond: các spell của người chơi</a:t>
            </a:r>
            <a:endParaRPr lang="en-US"/>
          </a:p>
        </p:txBody>
      </p:sp>
      <p:cxnSp>
        <p:nvCxnSpPr>
          <p:cNvPr id="14" name="Connector: Elbow 13">
            <a:extLst>
              <a:ext uri="{FF2B5EF4-FFF2-40B4-BE49-F238E27FC236}">
                <a16:creationId xmlns:a16="http://schemas.microsoft.com/office/drawing/2014/main" id="{FBE2BB5D-9A70-CFDE-B518-A3DE5EB06761}"/>
              </a:ext>
            </a:extLst>
          </p:cNvPr>
          <p:cNvCxnSpPr>
            <a:cxnSpLocks/>
            <a:stCxn id="56" idx="2"/>
            <a:endCxn id="61" idx="3"/>
          </p:cNvCxnSpPr>
          <p:nvPr/>
        </p:nvCxnSpPr>
        <p:spPr>
          <a:xfrm rot="5400000">
            <a:off x="5150573" y="4991405"/>
            <a:ext cx="238202" cy="1660212"/>
          </a:xfrm>
          <a:prstGeom prst="bentConnector2">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8C0A2E9-A701-3E4D-55C0-33A3E14B5384}"/>
              </a:ext>
            </a:extLst>
          </p:cNvPr>
          <p:cNvSpPr/>
          <p:nvPr/>
        </p:nvSpPr>
        <p:spPr>
          <a:xfrm>
            <a:off x="5161492" y="5406397"/>
            <a:ext cx="391110" cy="299986"/>
          </a:xfrm>
          <a:prstGeom prst="rect">
            <a:avLst/>
          </a:prstGeom>
          <a:noFill/>
          <a:ln w="2857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B49E5E11-C3D5-3550-F7A9-2F0381EB4178}"/>
              </a:ext>
            </a:extLst>
          </p:cNvPr>
          <p:cNvCxnSpPr>
            <a:stCxn id="17" idx="2"/>
            <a:endCxn id="49" idx="2"/>
          </p:cNvCxnSpPr>
          <p:nvPr/>
        </p:nvCxnSpPr>
        <p:spPr>
          <a:xfrm rot="5400000" flipH="1" flipV="1">
            <a:off x="6877107" y="2832999"/>
            <a:ext cx="1353324" cy="4393444"/>
          </a:xfrm>
          <a:prstGeom prst="bentConnector3">
            <a:avLst>
              <a:gd name="adj1" fmla="val -9997"/>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915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game&#10;&#10;Description automatically generated">
            <a:extLst>
              <a:ext uri="{FF2B5EF4-FFF2-40B4-BE49-F238E27FC236}">
                <a16:creationId xmlns:a16="http://schemas.microsoft.com/office/drawing/2014/main" id="{30587FEB-404D-9C45-CD8F-A423207AF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2015" y="1312735"/>
            <a:ext cx="2330656" cy="5044654"/>
          </a:xfrm>
          <a:prstGeom prst="rect">
            <a:avLst/>
          </a:prstGeom>
        </p:spPr>
      </p:pic>
      <p:sp>
        <p:nvSpPr>
          <p:cNvPr id="5" name="Title 3">
            <a:extLst>
              <a:ext uri="{FF2B5EF4-FFF2-40B4-BE49-F238E27FC236}">
                <a16:creationId xmlns:a16="http://schemas.microsoft.com/office/drawing/2014/main" id="{28900377-FD9A-63CF-FBBB-B27F6B60CB25}"/>
              </a:ext>
            </a:extLst>
          </p:cNvPr>
          <p:cNvSpPr>
            <a:spLocks noGrp="1"/>
          </p:cNvSpPr>
          <p:nvPr>
            <p:ph type="title"/>
          </p:nvPr>
        </p:nvSpPr>
        <p:spPr>
          <a:xfrm>
            <a:off x="838200" y="365125"/>
            <a:ext cx="10515600" cy="1012379"/>
          </a:xfrm>
        </p:spPr>
        <p:txBody>
          <a:bodyPr>
            <a:normAutofit/>
          </a:bodyPr>
          <a:lstStyle/>
          <a:p>
            <a:r>
              <a:rPr lang="vi-VN" sz="4000"/>
              <a:t>3. Màn hình Game: Time-Attack Mode</a:t>
            </a:r>
            <a:endParaRPr lang="en-US" sz="4000"/>
          </a:p>
        </p:txBody>
      </p:sp>
      <p:sp>
        <p:nvSpPr>
          <p:cNvPr id="8" name="Rectangle 7">
            <a:extLst>
              <a:ext uri="{FF2B5EF4-FFF2-40B4-BE49-F238E27FC236}">
                <a16:creationId xmlns:a16="http://schemas.microsoft.com/office/drawing/2014/main" id="{0190A804-CD45-72D2-B6F6-78640E8A3655}"/>
              </a:ext>
            </a:extLst>
          </p:cNvPr>
          <p:cNvSpPr/>
          <p:nvPr/>
        </p:nvSpPr>
        <p:spPr>
          <a:xfrm>
            <a:off x="6242632" y="1377505"/>
            <a:ext cx="540723" cy="379059"/>
          </a:xfrm>
          <a:prstGeom prst="rect">
            <a:avLst/>
          </a:prstGeom>
          <a:noFill/>
          <a:ln w="28575">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AC1639A-B9E5-4457-E8E2-802462FD0D1C}"/>
              </a:ext>
            </a:extLst>
          </p:cNvPr>
          <p:cNvCxnSpPr>
            <a:cxnSpLocks/>
            <a:stCxn id="8" idx="2"/>
            <a:endCxn id="18" idx="3"/>
          </p:cNvCxnSpPr>
          <p:nvPr/>
        </p:nvCxnSpPr>
        <p:spPr>
          <a:xfrm rot="5400000">
            <a:off x="5412479" y="763189"/>
            <a:ext cx="107140" cy="2093891"/>
          </a:xfrm>
          <a:prstGeom prst="bentConnector2">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82D26FD-7855-4CE5-A432-A3DE3C9FBA41}"/>
              </a:ext>
            </a:extLst>
          </p:cNvPr>
          <p:cNvSpPr/>
          <p:nvPr/>
        </p:nvSpPr>
        <p:spPr>
          <a:xfrm>
            <a:off x="933061" y="1312735"/>
            <a:ext cx="3486042" cy="1101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Score: Hiển thị điểm hiện tại của màn chơi</a:t>
            </a:r>
            <a:endParaRPr lang="en-US"/>
          </a:p>
        </p:txBody>
      </p:sp>
      <p:sp>
        <p:nvSpPr>
          <p:cNvPr id="25" name="Rectangle 24">
            <a:extLst>
              <a:ext uri="{FF2B5EF4-FFF2-40B4-BE49-F238E27FC236}">
                <a16:creationId xmlns:a16="http://schemas.microsoft.com/office/drawing/2014/main" id="{1F9C0E25-C078-6B32-CD48-115422DE87E8}"/>
              </a:ext>
            </a:extLst>
          </p:cNvPr>
          <p:cNvSpPr/>
          <p:nvPr/>
        </p:nvSpPr>
        <p:spPr>
          <a:xfrm>
            <a:off x="6885991" y="1377504"/>
            <a:ext cx="293357" cy="314290"/>
          </a:xfrm>
          <a:prstGeom prst="rect">
            <a:avLst/>
          </a:prstGeom>
          <a:noFill/>
          <a:ln w="28575">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B5147294-DD4E-3837-C891-21A1925ADEFB}"/>
              </a:ext>
            </a:extLst>
          </p:cNvPr>
          <p:cNvSpPr/>
          <p:nvPr/>
        </p:nvSpPr>
        <p:spPr>
          <a:xfrm>
            <a:off x="7896030" y="1312735"/>
            <a:ext cx="3526972" cy="693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Pause: Tạm dừng hoặc thoát chế độ chơi</a:t>
            </a:r>
            <a:endParaRPr lang="en-US"/>
          </a:p>
        </p:txBody>
      </p:sp>
      <p:cxnSp>
        <p:nvCxnSpPr>
          <p:cNvPr id="27" name="Straight Arrow Connector 26">
            <a:extLst>
              <a:ext uri="{FF2B5EF4-FFF2-40B4-BE49-F238E27FC236}">
                <a16:creationId xmlns:a16="http://schemas.microsoft.com/office/drawing/2014/main" id="{E7424DE0-B70F-E1A8-1CB2-EAFFD5C25016}"/>
              </a:ext>
            </a:extLst>
          </p:cNvPr>
          <p:cNvCxnSpPr>
            <a:cxnSpLocks/>
            <a:stCxn id="25" idx="3"/>
            <a:endCxn id="26" idx="1"/>
          </p:cNvCxnSpPr>
          <p:nvPr/>
        </p:nvCxnSpPr>
        <p:spPr>
          <a:xfrm>
            <a:off x="7179348" y="1534649"/>
            <a:ext cx="716682" cy="12476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F1F4EDBE-02B9-E891-62D4-3BEA29F8C92A}"/>
              </a:ext>
            </a:extLst>
          </p:cNvPr>
          <p:cNvSpPr/>
          <p:nvPr/>
        </p:nvSpPr>
        <p:spPr>
          <a:xfrm>
            <a:off x="5041083" y="2481627"/>
            <a:ext cx="2138265" cy="2841723"/>
          </a:xfrm>
          <a:prstGeom prst="rect">
            <a:avLst/>
          </a:prstGeom>
          <a:noFill/>
          <a:ln w="28575">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332AE8E3-DEE9-672F-395F-67B3B96F5605}"/>
              </a:ext>
            </a:extLst>
          </p:cNvPr>
          <p:cNvCxnSpPr>
            <a:cxnSpLocks/>
            <a:stCxn id="33" idx="1"/>
          </p:cNvCxnSpPr>
          <p:nvPr/>
        </p:nvCxnSpPr>
        <p:spPr>
          <a:xfrm flipH="1">
            <a:off x="4460033" y="3902489"/>
            <a:ext cx="581050"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7D465A3-EC53-09E2-08F4-F7E07979A2DF}"/>
              </a:ext>
            </a:extLst>
          </p:cNvPr>
          <p:cNvSpPr/>
          <p:nvPr/>
        </p:nvSpPr>
        <p:spPr>
          <a:xfrm>
            <a:off x="933061" y="3285227"/>
            <a:ext cx="3526972" cy="1234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Game User Interface: Hiển thị bảng chứa các Item cho phép người dùng thao tác</a:t>
            </a:r>
            <a:endParaRPr lang="en-US"/>
          </a:p>
        </p:txBody>
      </p:sp>
      <p:sp>
        <p:nvSpPr>
          <p:cNvPr id="39" name="Rectangle 38">
            <a:extLst>
              <a:ext uri="{FF2B5EF4-FFF2-40B4-BE49-F238E27FC236}">
                <a16:creationId xmlns:a16="http://schemas.microsoft.com/office/drawing/2014/main" id="{A5AECF0E-A3BC-AF41-1B15-6AA85F834A1D}"/>
              </a:ext>
            </a:extLst>
          </p:cNvPr>
          <p:cNvSpPr/>
          <p:nvPr/>
        </p:nvSpPr>
        <p:spPr>
          <a:xfrm>
            <a:off x="5026866" y="2309056"/>
            <a:ext cx="2138265" cy="211234"/>
          </a:xfrm>
          <a:prstGeom prst="rect">
            <a:avLst/>
          </a:prstGeom>
          <a:noFill/>
          <a:ln w="28575">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41643D02-F597-46B1-09B1-7D2C6294A9BD}"/>
              </a:ext>
            </a:extLst>
          </p:cNvPr>
          <p:cNvSpPr/>
          <p:nvPr/>
        </p:nvSpPr>
        <p:spPr>
          <a:xfrm>
            <a:off x="5508297" y="1365234"/>
            <a:ext cx="540723" cy="385450"/>
          </a:xfrm>
          <a:prstGeom prst="rect">
            <a:avLst/>
          </a:prstGeom>
          <a:noFill/>
          <a:ln w="28575">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475E8ADA-EF0B-CCFB-C7D6-83FECA124238}"/>
              </a:ext>
            </a:extLst>
          </p:cNvPr>
          <p:cNvCxnSpPr>
            <a:cxnSpLocks/>
            <a:stCxn id="39" idx="3"/>
            <a:endCxn id="49" idx="1"/>
          </p:cNvCxnSpPr>
          <p:nvPr/>
        </p:nvCxnSpPr>
        <p:spPr>
          <a:xfrm>
            <a:off x="7165131" y="2414673"/>
            <a:ext cx="821874" cy="1487815"/>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C547549-BDF0-84A1-9C3F-46A6C64E3C2A}"/>
              </a:ext>
            </a:extLst>
          </p:cNvPr>
          <p:cNvCxnSpPr>
            <a:cxnSpLocks/>
            <a:stCxn id="40" idx="0"/>
            <a:endCxn id="49" idx="1"/>
          </p:cNvCxnSpPr>
          <p:nvPr/>
        </p:nvCxnSpPr>
        <p:spPr>
          <a:xfrm rot="16200000" flipH="1">
            <a:off x="5614205" y="1529688"/>
            <a:ext cx="2537254" cy="2208346"/>
          </a:xfrm>
          <a:prstGeom prst="bentConnector4">
            <a:avLst>
              <a:gd name="adj1" fmla="val -9010"/>
              <a:gd name="adj2" fmla="val 79359"/>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052DC8E-42AE-D4BE-2190-E5BB4064B4B8}"/>
              </a:ext>
            </a:extLst>
          </p:cNvPr>
          <p:cNvSpPr/>
          <p:nvPr/>
        </p:nvSpPr>
        <p:spPr>
          <a:xfrm>
            <a:off x="7987005" y="3451917"/>
            <a:ext cx="3526972" cy="901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TimeLine, Level: không hỗ trợ trong chế độ chơi này</a:t>
            </a:r>
            <a:endParaRPr lang="en-US"/>
          </a:p>
        </p:txBody>
      </p:sp>
      <p:sp>
        <p:nvSpPr>
          <p:cNvPr id="56" name="Rectangle 55">
            <a:extLst>
              <a:ext uri="{FF2B5EF4-FFF2-40B4-BE49-F238E27FC236}">
                <a16:creationId xmlns:a16="http://schemas.microsoft.com/office/drawing/2014/main" id="{ACD233AF-DCE4-4C48-0BB0-B77865C5BDDB}"/>
              </a:ext>
            </a:extLst>
          </p:cNvPr>
          <p:cNvSpPr/>
          <p:nvPr/>
        </p:nvSpPr>
        <p:spPr>
          <a:xfrm>
            <a:off x="5138057" y="5390304"/>
            <a:ext cx="1897225" cy="312106"/>
          </a:xfrm>
          <a:prstGeom prst="rect">
            <a:avLst/>
          </a:prstGeom>
          <a:noFill/>
          <a:ln w="28575">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6C009217-05E5-1B3D-5C0F-2184A569766A}"/>
              </a:ext>
            </a:extLst>
          </p:cNvPr>
          <p:cNvCxnSpPr>
            <a:cxnSpLocks/>
            <a:stCxn id="56" idx="1"/>
            <a:endCxn id="61" idx="3"/>
          </p:cNvCxnSpPr>
          <p:nvPr/>
        </p:nvCxnSpPr>
        <p:spPr>
          <a:xfrm flipH="1" flipV="1">
            <a:off x="4443037" y="5545265"/>
            <a:ext cx="695020" cy="1092"/>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F6A0D9A-620A-C548-6ED3-D4EE077744EE}"/>
              </a:ext>
            </a:extLst>
          </p:cNvPr>
          <p:cNvSpPr/>
          <p:nvPr/>
        </p:nvSpPr>
        <p:spPr>
          <a:xfrm>
            <a:off x="916065" y="4994296"/>
            <a:ext cx="3526972" cy="1101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Score x2, Random special diamond, Swap Diamond, Increase Time : các spell của người chơi</a:t>
            </a:r>
            <a:endParaRPr lang="en-US"/>
          </a:p>
        </p:txBody>
      </p:sp>
    </p:spTree>
    <p:extLst>
      <p:ext uri="{BB962C8B-B14F-4D97-AF65-F5344CB8AC3E}">
        <p14:creationId xmlns:p14="http://schemas.microsoft.com/office/powerpoint/2010/main" val="875522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game&#10;&#10;Description automatically generated">
            <a:extLst>
              <a:ext uri="{FF2B5EF4-FFF2-40B4-BE49-F238E27FC236}">
                <a16:creationId xmlns:a16="http://schemas.microsoft.com/office/drawing/2014/main" id="{23F13CF2-F5B4-DA4A-129C-F0BB2CD04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954" y="1312735"/>
            <a:ext cx="2330656" cy="5044654"/>
          </a:xfrm>
          <a:prstGeom prst="rect">
            <a:avLst/>
          </a:prstGeom>
        </p:spPr>
      </p:pic>
      <p:sp>
        <p:nvSpPr>
          <p:cNvPr id="5" name="Title 3">
            <a:extLst>
              <a:ext uri="{FF2B5EF4-FFF2-40B4-BE49-F238E27FC236}">
                <a16:creationId xmlns:a16="http://schemas.microsoft.com/office/drawing/2014/main" id="{28900377-FD9A-63CF-FBBB-B27F6B60CB25}"/>
              </a:ext>
            </a:extLst>
          </p:cNvPr>
          <p:cNvSpPr>
            <a:spLocks noGrp="1"/>
          </p:cNvSpPr>
          <p:nvPr>
            <p:ph type="title"/>
          </p:nvPr>
        </p:nvSpPr>
        <p:spPr>
          <a:xfrm>
            <a:off x="838200" y="365125"/>
            <a:ext cx="10515600" cy="1012379"/>
          </a:xfrm>
        </p:spPr>
        <p:txBody>
          <a:bodyPr>
            <a:normAutofit/>
          </a:bodyPr>
          <a:lstStyle/>
          <a:p>
            <a:r>
              <a:rPr lang="vi-VN" sz="4000"/>
              <a:t>4. Màn hình Game: EndLess Mode</a:t>
            </a:r>
            <a:endParaRPr lang="en-US" sz="4000"/>
          </a:p>
        </p:txBody>
      </p:sp>
      <p:sp>
        <p:nvSpPr>
          <p:cNvPr id="8" name="Rectangle 7">
            <a:extLst>
              <a:ext uri="{FF2B5EF4-FFF2-40B4-BE49-F238E27FC236}">
                <a16:creationId xmlns:a16="http://schemas.microsoft.com/office/drawing/2014/main" id="{0190A804-CD45-72D2-B6F6-78640E8A3655}"/>
              </a:ext>
            </a:extLst>
          </p:cNvPr>
          <p:cNvSpPr/>
          <p:nvPr/>
        </p:nvSpPr>
        <p:spPr>
          <a:xfrm>
            <a:off x="6158596" y="1377505"/>
            <a:ext cx="624759" cy="379059"/>
          </a:xfrm>
          <a:prstGeom prst="rect">
            <a:avLst/>
          </a:prstGeom>
          <a:noFill/>
          <a:ln w="28575">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AC1639A-B9E5-4457-E8E2-802462FD0D1C}"/>
              </a:ext>
            </a:extLst>
          </p:cNvPr>
          <p:cNvCxnSpPr>
            <a:cxnSpLocks/>
            <a:stCxn id="8" idx="2"/>
            <a:endCxn id="18" idx="3"/>
          </p:cNvCxnSpPr>
          <p:nvPr/>
        </p:nvCxnSpPr>
        <p:spPr>
          <a:xfrm rot="5400000">
            <a:off x="5358324" y="817344"/>
            <a:ext cx="173432" cy="2051873"/>
          </a:xfrm>
          <a:prstGeom prst="bentConnector2">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82D26FD-7855-4CE5-A432-A3DE3C9FBA41}"/>
              </a:ext>
            </a:extLst>
          </p:cNvPr>
          <p:cNvSpPr/>
          <p:nvPr/>
        </p:nvSpPr>
        <p:spPr>
          <a:xfrm>
            <a:off x="933061" y="1312735"/>
            <a:ext cx="3486042" cy="1234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Score: Hiển thị điểm hiện tại của màn chơi</a:t>
            </a:r>
            <a:endParaRPr lang="en-US"/>
          </a:p>
        </p:txBody>
      </p:sp>
      <p:sp>
        <p:nvSpPr>
          <p:cNvPr id="25" name="Rectangle 24">
            <a:extLst>
              <a:ext uri="{FF2B5EF4-FFF2-40B4-BE49-F238E27FC236}">
                <a16:creationId xmlns:a16="http://schemas.microsoft.com/office/drawing/2014/main" id="{1F9C0E25-C078-6B32-CD48-115422DE87E8}"/>
              </a:ext>
            </a:extLst>
          </p:cNvPr>
          <p:cNvSpPr/>
          <p:nvPr/>
        </p:nvSpPr>
        <p:spPr>
          <a:xfrm>
            <a:off x="6885991" y="1377504"/>
            <a:ext cx="293357" cy="314290"/>
          </a:xfrm>
          <a:prstGeom prst="rect">
            <a:avLst/>
          </a:prstGeom>
          <a:noFill/>
          <a:ln w="28575">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B5147294-DD4E-3837-C891-21A1925ADEFB}"/>
              </a:ext>
            </a:extLst>
          </p:cNvPr>
          <p:cNvSpPr/>
          <p:nvPr/>
        </p:nvSpPr>
        <p:spPr>
          <a:xfrm>
            <a:off x="7896030" y="1312735"/>
            <a:ext cx="3526972" cy="693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Pause: Tạm dừng hoặc thoát chế độ chơi</a:t>
            </a:r>
            <a:endParaRPr lang="en-US"/>
          </a:p>
        </p:txBody>
      </p:sp>
      <p:cxnSp>
        <p:nvCxnSpPr>
          <p:cNvPr id="27" name="Straight Arrow Connector 26">
            <a:extLst>
              <a:ext uri="{FF2B5EF4-FFF2-40B4-BE49-F238E27FC236}">
                <a16:creationId xmlns:a16="http://schemas.microsoft.com/office/drawing/2014/main" id="{E7424DE0-B70F-E1A8-1CB2-EAFFD5C25016}"/>
              </a:ext>
            </a:extLst>
          </p:cNvPr>
          <p:cNvCxnSpPr>
            <a:cxnSpLocks/>
            <a:stCxn id="25" idx="3"/>
            <a:endCxn id="26" idx="1"/>
          </p:cNvCxnSpPr>
          <p:nvPr/>
        </p:nvCxnSpPr>
        <p:spPr>
          <a:xfrm>
            <a:off x="7179348" y="1534649"/>
            <a:ext cx="716682" cy="12476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F1F4EDBE-02B9-E891-62D4-3BEA29F8C92A}"/>
              </a:ext>
            </a:extLst>
          </p:cNvPr>
          <p:cNvSpPr/>
          <p:nvPr/>
        </p:nvSpPr>
        <p:spPr>
          <a:xfrm>
            <a:off x="5041083" y="2481627"/>
            <a:ext cx="2138265" cy="2841723"/>
          </a:xfrm>
          <a:prstGeom prst="rect">
            <a:avLst/>
          </a:prstGeom>
          <a:noFill/>
          <a:ln w="28575">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332AE8E3-DEE9-672F-395F-67B3B96F5605}"/>
              </a:ext>
            </a:extLst>
          </p:cNvPr>
          <p:cNvCxnSpPr>
            <a:cxnSpLocks/>
            <a:stCxn id="33" idx="1"/>
          </p:cNvCxnSpPr>
          <p:nvPr/>
        </p:nvCxnSpPr>
        <p:spPr>
          <a:xfrm flipH="1">
            <a:off x="4460033" y="3902489"/>
            <a:ext cx="581050"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7D465A3-EC53-09E2-08F4-F7E07979A2DF}"/>
              </a:ext>
            </a:extLst>
          </p:cNvPr>
          <p:cNvSpPr/>
          <p:nvPr/>
        </p:nvSpPr>
        <p:spPr>
          <a:xfrm>
            <a:off x="933061" y="3285227"/>
            <a:ext cx="3526972" cy="1234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Game User Interface: Hiển thị bảng chứa các Item cho phép người dùng thao tác</a:t>
            </a:r>
            <a:endParaRPr lang="en-US"/>
          </a:p>
        </p:txBody>
      </p:sp>
      <p:sp>
        <p:nvSpPr>
          <p:cNvPr id="39" name="Rectangle 38">
            <a:extLst>
              <a:ext uri="{FF2B5EF4-FFF2-40B4-BE49-F238E27FC236}">
                <a16:creationId xmlns:a16="http://schemas.microsoft.com/office/drawing/2014/main" id="{A5AECF0E-A3BC-AF41-1B15-6AA85F834A1D}"/>
              </a:ext>
            </a:extLst>
          </p:cNvPr>
          <p:cNvSpPr/>
          <p:nvPr/>
        </p:nvSpPr>
        <p:spPr>
          <a:xfrm>
            <a:off x="5026866" y="2309056"/>
            <a:ext cx="2138265" cy="211234"/>
          </a:xfrm>
          <a:prstGeom prst="rect">
            <a:avLst/>
          </a:prstGeom>
          <a:noFill/>
          <a:ln w="2857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41643D02-F597-46B1-09B1-7D2C6294A9BD}"/>
              </a:ext>
            </a:extLst>
          </p:cNvPr>
          <p:cNvSpPr/>
          <p:nvPr/>
        </p:nvSpPr>
        <p:spPr>
          <a:xfrm>
            <a:off x="6662834" y="5402424"/>
            <a:ext cx="391110" cy="299986"/>
          </a:xfrm>
          <a:prstGeom prst="rect">
            <a:avLst/>
          </a:prstGeom>
          <a:noFill/>
          <a:ln w="2857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475E8ADA-EF0B-CCFB-C7D6-83FECA124238}"/>
              </a:ext>
            </a:extLst>
          </p:cNvPr>
          <p:cNvCxnSpPr>
            <a:cxnSpLocks/>
            <a:stCxn id="39" idx="3"/>
            <a:endCxn id="49" idx="1"/>
          </p:cNvCxnSpPr>
          <p:nvPr/>
        </p:nvCxnSpPr>
        <p:spPr>
          <a:xfrm>
            <a:off x="7165131" y="2414673"/>
            <a:ext cx="821874" cy="1487815"/>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C547549-BDF0-84A1-9C3F-46A6C64E3C2A}"/>
              </a:ext>
            </a:extLst>
          </p:cNvPr>
          <p:cNvCxnSpPr>
            <a:cxnSpLocks/>
            <a:stCxn id="40" idx="3"/>
            <a:endCxn id="49" idx="1"/>
          </p:cNvCxnSpPr>
          <p:nvPr/>
        </p:nvCxnSpPr>
        <p:spPr>
          <a:xfrm flipV="1">
            <a:off x="7053944" y="3902488"/>
            <a:ext cx="933061" cy="164992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052DC8E-42AE-D4BE-2190-E5BB4064B4B8}"/>
              </a:ext>
            </a:extLst>
          </p:cNvPr>
          <p:cNvSpPr/>
          <p:nvPr/>
        </p:nvSpPr>
        <p:spPr>
          <a:xfrm>
            <a:off x="7987005" y="3451917"/>
            <a:ext cx="3526972" cy="901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TimeLine, Increase Time, Level: không hỗ trợ trong chế độ chơi này</a:t>
            </a:r>
            <a:endParaRPr lang="en-US"/>
          </a:p>
        </p:txBody>
      </p:sp>
      <p:sp>
        <p:nvSpPr>
          <p:cNvPr id="56" name="Rectangle 55">
            <a:extLst>
              <a:ext uri="{FF2B5EF4-FFF2-40B4-BE49-F238E27FC236}">
                <a16:creationId xmlns:a16="http://schemas.microsoft.com/office/drawing/2014/main" id="{ACD233AF-DCE4-4C48-0BB0-B77865C5BDDB}"/>
              </a:ext>
            </a:extLst>
          </p:cNvPr>
          <p:cNvSpPr/>
          <p:nvPr/>
        </p:nvSpPr>
        <p:spPr>
          <a:xfrm>
            <a:off x="5138057" y="5390304"/>
            <a:ext cx="1428253" cy="312106"/>
          </a:xfrm>
          <a:prstGeom prst="rect">
            <a:avLst/>
          </a:prstGeom>
          <a:noFill/>
          <a:ln w="28575">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6C009217-05E5-1B3D-5C0F-2184A569766A}"/>
              </a:ext>
            </a:extLst>
          </p:cNvPr>
          <p:cNvCxnSpPr>
            <a:cxnSpLocks/>
            <a:stCxn id="56" idx="1"/>
            <a:endCxn id="61" idx="3"/>
          </p:cNvCxnSpPr>
          <p:nvPr/>
        </p:nvCxnSpPr>
        <p:spPr>
          <a:xfrm flipH="1">
            <a:off x="4443037" y="5546357"/>
            <a:ext cx="695020" cy="161933"/>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F6A0D9A-620A-C548-6ED3-D4EE077744EE}"/>
              </a:ext>
            </a:extLst>
          </p:cNvPr>
          <p:cNvSpPr/>
          <p:nvPr/>
        </p:nvSpPr>
        <p:spPr>
          <a:xfrm>
            <a:off x="916065" y="5257719"/>
            <a:ext cx="3526972" cy="901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Score x2, Random special diamond, Swap Diamond: các spell của người chơi</a:t>
            </a:r>
            <a:endParaRPr lang="en-US"/>
          </a:p>
        </p:txBody>
      </p:sp>
      <p:sp>
        <p:nvSpPr>
          <p:cNvPr id="4" name="Rectangle 3">
            <a:extLst>
              <a:ext uri="{FF2B5EF4-FFF2-40B4-BE49-F238E27FC236}">
                <a16:creationId xmlns:a16="http://schemas.microsoft.com/office/drawing/2014/main" id="{DBF1B1DF-C444-8436-7754-0E0E7896F398}"/>
              </a:ext>
            </a:extLst>
          </p:cNvPr>
          <p:cNvSpPr/>
          <p:nvPr/>
        </p:nvSpPr>
        <p:spPr>
          <a:xfrm>
            <a:off x="5508297" y="1365234"/>
            <a:ext cx="540723" cy="385450"/>
          </a:xfrm>
          <a:prstGeom prst="rect">
            <a:avLst/>
          </a:prstGeom>
          <a:noFill/>
          <a:ln w="2857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6" name="Straight Arrow Connector 42">
            <a:extLst>
              <a:ext uri="{FF2B5EF4-FFF2-40B4-BE49-F238E27FC236}">
                <a16:creationId xmlns:a16="http://schemas.microsoft.com/office/drawing/2014/main" id="{B716C353-F0A0-B038-FDEA-FC68F838D134}"/>
              </a:ext>
            </a:extLst>
          </p:cNvPr>
          <p:cNvCxnSpPr>
            <a:cxnSpLocks/>
            <a:stCxn id="4" idx="0"/>
          </p:cNvCxnSpPr>
          <p:nvPr/>
        </p:nvCxnSpPr>
        <p:spPr>
          <a:xfrm rot="16200000" flipH="1">
            <a:off x="5614205" y="1529688"/>
            <a:ext cx="2537254" cy="2208346"/>
          </a:xfrm>
          <a:prstGeom prst="bentConnector4">
            <a:avLst>
              <a:gd name="adj1" fmla="val -9010"/>
              <a:gd name="adj2" fmla="val 79359"/>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306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537685"/>
            <a:ext cx="9144000" cy="2340864"/>
          </a:xfrm>
        </p:spPr>
        <p:txBody>
          <a:bodyPr/>
          <a:lstStyle/>
          <a:p>
            <a:r>
              <a:rPr lang="vi-VN">
                <a:latin typeface="Arial" panose="020B0604020202020204" pitchFamily="34" charset="0"/>
                <a:cs typeface="Arial" panose="020B0604020202020204" pitchFamily="34" charset="0"/>
              </a:rPr>
              <a:t>IIi. Thiết kế DataBase</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1087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8900377-FD9A-63CF-FBBB-B27F6B60CB25}"/>
              </a:ext>
            </a:extLst>
          </p:cNvPr>
          <p:cNvSpPr>
            <a:spLocks noGrp="1"/>
          </p:cNvSpPr>
          <p:nvPr>
            <p:ph type="title"/>
          </p:nvPr>
        </p:nvSpPr>
        <p:spPr>
          <a:xfrm>
            <a:off x="838200" y="365125"/>
            <a:ext cx="10515600" cy="1012379"/>
          </a:xfrm>
        </p:spPr>
        <p:txBody>
          <a:bodyPr>
            <a:normAutofit/>
          </a:bodyPr>
          <a:lstStyle/>
          <a:p>
            <a:r>
              <a:rPr lang="vi-VN" sz="4000"/>
              <a:t>1. Cấu trúc cơ sở dữ liệu:</a:t>
            </a:r>
            <a:endParaRPr lang="en-US" sz="4000"/>
          </a:p>
        </p:txBody>
      </p:sp>
      <p:pic>
        <p:nvPicPr>
          <p:cNvPr id="8" name="Picture 7" descr="A picture containing text, diagram, plan, parallel&#10;&#10;Description automatically generated">
            <a:extLst>
              <a:ext uri="{FF2B5EF4-FFF2-40B4-BE49-F238E27FC236}">
                <a16:creationId xmlns:a16="http://schemas.microsoft.com/office/drawing/2014/main" id="{CBCDA77F-4010-A742-B57F-53E657AB49F6}"/>
              </a:ext>
            </a:extLst>
          </p:cNvPr>
          <p:cNvPicPr>
            <a:picLocks noChangeAspect="1"/>
          </p:cNvPicPr>
          <p:nvPr/>
        </p:nvPicPr>
        <p:blipFill>
          <a:blip r:embed="rId2"/>
          <a:stretch>
            <a:fillRect/>
          </a:stretch>
        </p:blipFill>
        <p:spPr>
          <a:xfrm>
            <a:off x="1877305" y="1871416"/>
            <a:ext cx="9300767" cy="3992245"/>
          </a:xfrm>
          <a:prstGeom prst="rect">
            <a:avLst/>
          </a:prstGeom>
        </p:spPr>
      </p:pic>
    </p:spTree>
    <p:extLst>
      <p:ext uri="{BB962C8B-B14F-4D97-AF65-F5344CB8AC3E}">
        <p14:creationId xmlns:p14="http://schemas.microsoft.com/office/powerpoint/2010/main" val="2605715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8900377-FD9A-63CF-FBBB-B27F6B60CB25}"/>
              </a:ext>
            </a:extLst>
          </p:cNvPr>
          <p:cNvSpPr>
            <a:spLocks noGrp="1"/>
          </p:cNvSpPr>
          <p:nvPr>
            <p:ph type="title"/>
          </p:nvPr>
        </p:nvSpPr>
        <p:spPr>
          <a:xfrm>
            <a:off x="838200" y="365125"/>
            <a:ext cx="10515600" cy="1012379"/>
          </a:xfrm>
        </p:spPr>
        <p:txBody>
          <a:bodyPr>
            <a:normAutofit/>
          </a:bodyPr>
          <a:lstStyle/>
          <a:p>
            <a:r>
              <a:rPr lang="vi-VN" sz="4000"/>
              <a:t>2. Bảng dữ liệu:</a:t>
            </a:r>
            <a:endParaRPr lang="en-US" sz="4000"/>
          </a:p>
        </p:txBody>
      </p:sp>
      <p:pic>
        <p:nvPicPr>
          <p:cNvPr id="2" name="Picture 1" descr="A screenshot of a computer&#10;&#10;Description automatically generated with medium confidence">
            <a:extLst>
              <a:ext uri="{FF2B5EF4-FFF2-40B4-BE49-F238E27FC236}">
                <a16:creationId xmlns:a16="http://schemas.microsoft.com/office/drawing/2014/main" id="{DC13FEE2-966F-A237-C880-B0C1261DAB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730" y="1945833"/>
            <a:ext cx="9579384" cy="3313513"/>
          </a:xfrm>
          <a:prstGeom prst="rect">
            <a:avLst/>
          </a:prstGeom>
        </p:spPr>
      </p:pic>
    </p:spTree>
    <p:extLst>
      <p:ext uri="{BB962C8B-B14F-4D97-AF65-F5344CB8AC3E}">
        <p14:creationId xmlns:p14="http://schemas.microsoft.com/office/powerpoint/2010/main" val="3219138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2013546"/>
            <a:ext cx="9144000" cy="2340864"/>
          </a:xfrm>
        </p:spPr>
        <p:txBody>
          <a:bodyPr/>
          <a:lstStyle/>
          <a:p>
            <a:r>
              <a:rPr lang="vi-VN">
                <a:latin typeface="Arial" panose="020B0604020202020204" pitchFamily="34" charset="0"/>
                <a:cs typeface="Arial" panose="020B0604020202020204" pitchFamily="34" charset="0"/>
              </a:rPr>
              <a:t>IV. TestCase cho ứng dụng</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5028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8900377-FD9A-63CF-FBBB-B27F6B60CB25}"/>
              </a:ext>
            </a:extLst>
          </p:cNvPr>
          <p:cNvSpPr>
            <a:spLocks noGrp="1"/>
          </p:cNvSpPr>
          <p:nvPr>
            <p:ph type="title"/>
          </p:nvPr>
        </p:nvSpPr>
        <p:spPr>
          <a:xfrm>
            <a:off x="838200" y="365125"/>
            <a:ext cx="10515600" cy="1012379"/>
          </a:xfrm>
        </p:spPr>
        <p:txBody>
          <a:bodyPr>
            <a:normAutofit/>
          </a:bodyPr>
          <a:lstStyle/>
          <a:p>
            <a:r>
              <a:rPr lang="vi-VN" sz="4000"/>
              <a:t>1. Testcase: Home Screen</a:t>
            </a:r>
            <a:endParaRPr lang="en-US" sz="4000"/>
          </a:p>
        </p:txBody>
      </p:sp>
      <p:pic>
        <p:nvPicPr>
          <p:cNvPr id="3" name="Picture 2" descr="A screenshot of a computer&#10;&#10;Description automatically generated with medium confidence">
            <a:extLst>
              <a:ext uri="{FF2B5EF4-FFF2-40B4-BE49-F238E27FC236}">
                <a16:creationId xmlns:a16="http://schemas.microsoft.com/office/drawing/2014/main" id="{E0A772C7-DA3F-C057-D07C-C93EE5BC4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052" y="1582994"/>
            <a:ext cx="10301748" cy="4748980"/>
          </a:xfrm>
          <a:prstGeom prst="rect">
            <a:avLst/>
          </a:prstGeom>
        </p:spPr>
      </p:pic>
    </p:spTree>
    <p:extLst>
      <p:ext uri="{BB962C8B-B14F-4D97-AF65-F5344CB8AC3E}">
        <p14:creationId xmlns:p14="http://schemas.microsoft.com/office/powerpoint/2010/main" val="3158643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8900377-FD9A-63CF-FBBB-B27F6B60CB25}"/>
              </a:ext>
            </a:extLst>
          </p:cNvPr>
          <p:cNvSpPr>
            <a:spLocks noGrp="1"/>
          </p:cNvSpPr>
          <p:nvPr>
            <p:ph type="title"/>
          </p:nvPr>
        </p:nvSpPr>
        <p:spPr>
          <a:xfrm>
            <a:off x="838200" y="365125"/>
            <a:ext cx="10515600" cy="1012379"/>
          </a:xfrm>
        </p:spPr>
        <p:txBody>
          <a:bodyPr>
            <a:normAutofit/>
          </a:bodyPr>
          <a:lstStyle/>
          <a:p>
            <a:r>
              <a:rPr lang="vi-VN" sz="4000"/>
              <a:t>2. Testcase: Logout và Register Screen</a:t>
            </a:r>
            <a:endParaRPr lang="en-US" sz="4000"/>
          </a:p>
        </p:txBody>
      </p:sp>
      <p:sp>
        <p:nvSpPr>
          <p:cNvPr id="2" name="Rectangle 2">
            <a:extLst>
              <a:ext uri="{FF2B5EF4-FFF2-40B4-BE49-F238E27FC236}">
                <a16:creationId xmlns:a16="http://schemas.microsoft.com/office/drawing/2014/main" id="{7DF3119D-6EE4-234B-214E-92C9254E7802}"/>
              </a:ext>
            </a:extLst>
          </p:cNvPr>
          <p:cNvSpPr>
            <a:spLocks noChangeArrowheads="1"/>
          </p:cNvSpPr>
          <p:nvPr/>
        </p:nvSpPr>
        <p:spPr bwMode="auto">
          <a:xfrm>
            <a:off x="2911151" y="19500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a:extLst>
              <a:ext uri="{FF2B5EF4-FFF2-40B4-BE49-F238E27FC236}">
                <a16:creationId xmlns:a16="http://schemas.microsoft.com/office/drawing/2014/main" id="{CD3BFAD0-EDF9-E163-CDA5-8CF3A1D66CAD}"/>
              </a:ext>
            </a:extLst>
          </p:cNvPr>
          <p:cNvSpPr>
            <a:spLocks noChangeArrowheads="1"/>
          </p:cNvSpPr>
          <p:nvPr/>
        </p:nvSpPr>
        <p:spPr bwMode="auto">
          <a:xfrm>
            <a:off x="2912739" y="19564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2" descr="A picture containing text, number, screenshot, parallel&#10;&#10;Description automatically generated">
            <a:extLst>
              <a:ext uri="{FF2B5EF4-FFF2-40B4-BE49-F238E27FC236}">
                <a16:creationId xmlns:a16="http://schemas.microsoft.com/office/drawing/2014/main" id="{E6DB586A-670A-DDA2-E9ED-D4078C787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451" y="1377504"/>
            <a:ext cx="10515600" cy="499959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6AECE71F-B865-2350-DB05-10CE2006662C}"/>
              </a:ext>
            </a:extLst>
          </p:cNvPr>
          <p:cNvSpPr>
            <a:spLocks noChangeArrowheads="1"/>
          </p:cNvSpPr>
          <p:nvPr/>
        </p:nvSpPr>
        <p:spPr bwMode="auto">
          <a:xfrm>
            <a:off x="2912739" y="47536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840043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8900377-FD9A-63CF-FBBB-B27F6B60CB25}"/>
              </a:ext>
            </a:extLst>
          </p:cNvPr>
          <p:cNvSpPr>
            <a:spLocks noGrp="1"/>
          </p:cNvSpPr>
          <p:nvPr>
            <p:ph type="title"/>
          </p:nvPr>
        </p:nvSpPr>
        <p:spPr>
          <a:xfrm>
            <a:off x="838200" y="365125"/>
            <a:ext cx="10515600" cy="1012379"/>
          </a:xfrm>
        </p:spPr>
        <p:txBody>
          <a:bodyPr>
            <a:normAutofit/>
          </a:bodyPr>
          <a:lstStyle/>
          <a:p>
            <a:r>
              <a:rPr lang="vi-VN" sz="4000"/>
              <a:t>3. Testcase: Login Screen</a:t>
            </a:r>
            <a:endParaRPr lang="en-US" sz="4000"/>
          </a:p>
        </p:txBody>
      </p:sp>
      <p:sp>
        <p:nvSpPr>
          <p:cNvPr id="2" name="Rectangle 2">
            <a:extLst>
              <a:ext uri="{FF2B5EF4-FFF2-40B4-BE49-F238E27FC236}">
                <a16:creationId xmlns:a16="http://schemas.microsoft.com/office/drawing/2014/main" id="{7DF3119D-6EE4-234B-214E-92C9254E7802}"/>
              </a:ext>
            </a:extLst>
          </p:cNvPr>
          <p:cNvSpPr>
            <a:spLocks noChangeArrowheads="1"/>
          </p:cNvSpPr>
          <p:nvPr/>
        </p:nvSpPr>
        <p:spPr bwMode="auto">
          <a:xfrm>
            <a:off x="2911151" y="19500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a:extLst>
              <a:ext uri="{FF2B5EF4-FFF2-40B4-BE49-F238E27FC236}">
                <a16:creationId xmlns:a16="http://schemas.microsoft.com/office/drawing/2014/main" id="{CD3BFAD0-EDF9-E163-CDA5-8CF3A1D66CAD}"/>
              </a:ext>
            </a:extLst>
          </p:cNvPr>
          <p:cNvSpPr>
            <a:spLocks noChangeArrowheads="1"/>
          </p:cNvSpPr>
          <p:nvPr/>
        </p:nvSpPr>
        <p:spPr bwMode="auto">
          <a:xfrm>
            <a:off x="2912739" y="19564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6AECE71F-B865-2350-DB05-10CE2006662C}"/>
              </a:ext>
            </a:extLst>
          </p:cNvPr>
          <p:cNvSpPr>
            <a:spLocks noChangeArrowheads="1"/>
          </p:cNvSpPr>
          <p:nvPr/>
        </p:nvSpPr>
        <p:spPr bwMode="auto">
          <a:xfrm>
            <a:off x="2912739" y="47536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descr="A screenshot of a computer&#10;&#10;Description automatically generated with medium confidence">
            <a:extLst>
              <a:ext uri="{FF2B5EF4-FFF2-40B4-BE49-F238E27FC236}">
                <a16:creationId xmlns:a16="http://schemas.microsoft.com/office/drawing/2014/main" id="{8A8CEC02-AB6E-22D9-FD18-09D9A25FFB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402" y="1377504"/>
            <a:ext cx="10292398" cy="4288407"/>
          </a:xfrm>
          <a:prstGeom prst="rect">
            <a:avLst/>
          </a:prstGeom>
        </p:spPr>
      </p:pic>
    </p:spTree>
    <p:extLst>
      <p:ext uri="{BB962C8B-B14F-4D97-AF65-F5344CB8AC3E}">
        <p14:creationId xmlns:p14="http://schemas.microsoft.com/office/powerpoint/2010/main" val="903153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err="1">
                <a:solidFill>
                  <a:schemeClr val="bg1"/>
                </a:solidFill>
                <a:latin typeface="+mn-lt"/>
              </a:rPr>
              <a:t>Nhóm</a:t>
            </a:r>
            <a:r>
              <a:rPr lang="en-US" b="1" cap="all" spc="400">
                <a:solidFill>
                  <a:schemeClr val="bg1"/>
                </a:solidFill>
                <a:latin typeface="+mn-lt"/>
              </a:rPr>
              <a:t> </a:t>
            </a:r>
            <a:endParaRPr lang="en-US"/>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err="1"/>
              <a:t>Lương</a:t>
            </a:r>
            <a:r>
              <a:rPr lang="en-US"/>
              <a:t> </a:t>
            </a:r>
            <a:r>
              <a:rPr lang="en-US" err="1"/>
              <a:t>Tiến</a:t>
            </a:r>
            <a:r>
              <a:rPr lang="en-US"/>
              <a:t> </a:t>
            </a:r>
            <a:r>
              <a:rPr lang="en-US" err="1"/>
              <a:t>Thịnh</a:t>
            </a:r>
            <a:endParaRPr lang="en-US" sz="1800">
              <a:solidFill>
                <a:schemeClr val="bg1"/>
              </a:solidFill>
            </a:endParaRPr>
          </a:p>
          <a:p>
            <a:pPr algn="r"/>
            <a:r>
              <a:rPr lang="en-US"/>
              <a:t>Võ </a:t>
            </a:r>
            <a:r>
              <a:rPr lang="en-US" err="1"/>
              <a:t>Tấn</a:t>
            </a:r>
            <a:r>
              <a:rPr lang="en-US"/>
              <a:t> </a:t>
            </a:r>
            <a:r>
              <a:rPr lang="en-US" err="1"/>
              <a:t>Phúc</a:t>
            </a:r>
            <a:endParaRPr lang="en-US" sz="1800">
              <a:solidFill>
                <a:schemeClr val="bg1"/>
              </a:solidFill>
            </a:endParaRPr>
          </a:p>
          <a:p>
            <a:pPr algn="r"/>
            <a:r>
              <a:rPr lang="en-US" err="1"/>
              <a:t>Nguyễn</a:t>
            </a:r>
            <a:r>
              <a:rPr lang="en-US"/>
              <a:t> </a:t>
            </a:r>
            <a:r>
              <a:rPr lang="en-US" err="1"/>
              <a:t>Đức</a:t>
            </a:r>
            <a:r>
              <a:rPr lang="en-US"/>
              <a:t> </a:t>
            </a:r>
            <a:r>
              <a:rPr lang="en-US" err="1"/>
              <a:t>Thắng</a:t>
            </a:r>
            <a:endParaRPr lang="en-US" sz="1800">
              <a:solidFill>
                <a:schemeClr val="bg1"/>
              </a:solidFill>
            </a:endParaRPr>
          </a:p>
          <a:p>
            <a:pPr algn="r"/>
            <a:r>
              <a:rPr lang="en-US"/>
              <a:t>Hồ Quang Trường</a:t>
            </a:r>
            <a:endParaRPr lang="en-US" sz="1800">
              <a:solidFill>
                <a:schemeClr val="bg1"/>
              </a:solidFill>
            </a:endParaRPr>
          </a:p>
        </p:txBody>
      </p:sp>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a:p>
        </p:txBody>
      </p:sp>
      <p:sp>
        <p:nvSpPr>
          <p:cNvPr id="5" name="Picture Placeholder 4">
            <a:extLst>
              <a:ext uri="{FF2B5EF4-FFF2-40B4-BE49-F238E27FC236}">
                <a16:creationId xmlns:a16="http://schemas.microsoft.com/office/drawing/2014/main" id="{6C729F7F-57BC-758E-A966-EFA56E68FD81}"/>
              </a:ext>
            </a:extLst>
          </p:cNvPr>
          <p:cNvSpPr>
            <a:spLocks noGrp="1"/>
          </p:cNvSpPr>
          <p:nvPr>
            <p:ph type="pic" sz="quarter" idx="14"/>
          </p:nvPr>
        </p:nvSpPr>
        <p:spPr/>
      </p:sp>
      <p:pic>
        <p:nvPicPr>
          <p:cNvPr id="10" name="Picture 4" descr="Vector Logo] Trường Cao Đẳng Công Nghệ Thủ Đức - TDC - Download Định Dạng  EPS, SVG Cho AI, Corel » Hải Triều">
            <a:extLst>
              <a:ext uri="{FF2B5EF4-FFF2-40B4-BE49-F238E27FC236}">
                <a16:creationId xmlns:a16="http://schemas.microsoft.com/office/drawing/2014/main" id="{57040E79-CFE0-3020-08C6-B2504A4DE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6432" y="2530058"/>
            <a:ext cx="3707972" cy="3707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5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8900377-FD9A-63CF-FBBB-B27F6B60CB25}"/>
              </a:ext>
            </a:extLst>
          </p:cNvPr>
          <p:cNvSpPr>
            <a:spLocks noGrp="1"/>
          </p:cNvSpPr>
          <p:nvPr>
            <p:ph type="title"/>
          </p:nvPr>
        </p:nvSpPr>
        <p:spPr>
          <a:xfrm>
            <a:off x="838200" y="365125"/>
            <a:ext cx="10515600" cy="1012379"/>
          </a:xfrm>
        </p:spPr>
        <p:txBody>
          <a:bodyPr>
            <a:normAutofit/>
          </a:bodyPr>
          <a:lstStyle/>
          <a:p>
            <a:r>
              <a:rPr lang="vi-VN" sz="4000"/>
              <a:t>4. Testcase: About Us và Rank Screen</a:t>
            </a:r>
            <a:endParaRPr lang="en-US" sz="4000"/>
          </a:p>
        </p:txBody>
      </p:sp>
      <p:sp>
        <p:nvSpPr>
          <p:cNvPr id="2" name="Rectangle 2">
            <a:extLst>
              <a:ext uri="{FF2B5EF4-FFF2-40B4-BE49-F238E27FC236}">
                <a16:creationId xmlns:a16="http://schemas.microsoft.com/office/drawing/2014/main" id="{7DF3119D-6EE4-234B-214E-92C9254E7802}"/>
              </a:ext>
            </a:extLst>
          </p:cNvPr>
          <p:cNvSpPr>
            <a:spLocks noChangeArrowheads="1"/>
          </p:cNvSpPr>
          <p:nvPr/>
        </p:nvSpPr>
        <p:spPr bwMode="auto">
          <a:xfrm>
            <a:off x="2911151" y="19500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a:extLst>
              <a:ext uri="{FF2B5EF4-FFF2-40B4-BE49-F238E27FC236}">
                <a16:creationId xmlns:a16="http://schemas.microsoft.com/office/drawing/2014/main" id="{CD3BFAD0-EDF9-E163-CDA5-8CF3A1D66CAD}"/>
              </a:ext>
            </a:extLst>
          </p:cNvPr>
          <p:cNvSpPr>
            <a:spLocks noChangeArrowheads="1"/>
          </p:cNvSpPr>
          <p:nvPr/>
        </p:nvSpPr>
        <p:spPr bwMode="auto">
          <a:xfrm>
            <a:off x="2912739" y="19564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6AECE71F-B865-2350-DB05-10CE2006662C}"/>
              </a:ext>
            </a:extLst>
          </p:cNvPr>
          <p:cNvSpPr>
            <a:spLocks noChangeArrowheads="1"/>
          </p:cNvSpPr>
          <p:nvPr/>
        </p:nvSpPr>
        <p:spPr bwMode="auto">
          <a:xfrm>
            <a:off x="2912739" y="47536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descr="A screenshot of a computer&#10;&#10;Description automatically generated with medium confidence">
            <a:extLst>
              <a:ext uri="{FF2B5EF4-FFF2-40B4-BE49-F238E27FC236}">
                <a16:creationId xmlns:a16="http://schemas.microsoft.com/office/drawing/2014/main" id="{DAC07032-5681-E352-C2C5-C57833DFF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202" y="1377504"/>
            <a:ext cx="10515600" cy="3431741"/>
          </a:xfrm>
          <a:prstGeom prst="rect">
            <a:avLst/>
          </a:prstGeom>
        </p:spPr>
      </p:pic>
    </p:spTree>
    <p:extLst>
      <p:ext uri="{BB962C8B-B14F-4D97-AF65-F5344CB8AC3E}">
        <p14:creationId xmlns:p14="http://schemas.microsoft.com/office/powerpoint/2010/main" val="2347886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8900377-FD9A-63CF-FBBB-B27F6B60CB25}"/>
              </a:ext>
            </a:extLst>
          </p:cNvPr>
          <p:cNvSpPr>
            <a:spLocks noGrp="1"/>
          </p:cNvSpPr>
          <p:nvPr>
            <p:ph type="title"/>
          </p:nvPr>
        </p:nvSpPr>
        <p:spPr>
          <a:xfrm>
            <a:off x="838200" y="365125"/>
            <a:ext cx="10515600" cy="1012379"/>
          </a:xfrm>
        </p:spPr>
        <p:txBody>
          <a:bodyPr>
            <a:normAutofit/>
          </a:bodyPr>
          <a:lstStyle/>
          <a:p>
            <a:r>
              <a:rPr lang="vi-VN" sz="4000"/>
              <a:t>4. Testcase: Guide, Login và Pause Screen</a:t>
            </a:r>
            <a:endParaRPr lang="en-US" sz="4000"/>
          </a:p>
        </p:txBody>
      </p:sp>
      <p:sp>
        <p:nvSpPr>
          <p:cNvPr id="2" name="Rectangle 2">
            <a:extLst>
              <a:ext uri="{FF2B5EF4-FFF2-40B4-BE49-F238E27FC236}">
                <a16:creationId xmlns:a16="http://schemas.microsoft.com/office/drawing/2014/main" id="{7DF3119D-6EE4-234B-214E-92C9254E7802}"/>
              </a:ext>
            </a:extLst>
          </p:cNvPr>
          <p:cNvSpPr>
            <a:spLocks noChangeArrowheads="1"/>
          </p:cNvSpPr>
          <p:nvPr/>
        </p:nvSpPr>
        <p:spPr bwMode="auto">
          <a:xfrm>
            <a:off x="2911151" y="19500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a:extLst>
              <a:ext uri="{FF2B5EF4-FFF2-40B4-BE49-F238E27FC236}">
                <a16:creationId xmlns:a16="http://schemas.microsoft.com/office/drawing/2014/main" id="{CD3BFAD0-EDF9-E163-CDA5-8CF3A1D66CAD}"/>
              </a:ext>
            </a:extLst>
          </p:cNvPr>
          <p:cNvSpPr>
            <a:spLocks noChangeArrowheads="1"/>
          </p:cNvSpPr>
          <p:nvPr/>
        </p:nvSpPr>
        <p:spPr bwMode="auto">
          <a:xfrm>
            <a:off x="2912739" y="19564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6AECE71F-B865-2350-DB05-10CE2006662C}"/>
              </a:ext>
            </a:extLst>
          </p:cNvPr>
          <p:cNvSpPr>
            <a:spLocks noChangeArrowheads="1"/>
          </p:cNvSpPr>
          <p:nvPr/>
        </p:nvSpPr>
        <p:spPr bwMode="auto">
          <a:xfrm>
            <a:off x="2912739" y="47536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descr="A screenshot of a computer&#10;&#10;Description automatically generated with low confidence">
            <a:extLst>
              <a:ext uri="{FF2B5EF4-FFF2-40B4-BE49-F238E27FC236}">
                <a16:creationId xmlns:a16="http://schemas.microsoft.com/office/drawing/2014/main" id="{2DF3299D-671B-7AA8-9E91-D8ACB16E8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352" y="1377504"/>
            <a:ext cx="8236909" cy="1916636"/>
          </a:xfrm>
          <a:prstGeom prst="rect">
            <a:avLst/>
          </a:prstGeom>
        </p:spPr>
      </p:pic>
      <p:pic>
        <p:nvPicPr>
          <p:cNvPr id="2050" name="Picture 6" descr="A picture containing screenshot, line, text, plot&#10;&#10;Description automatically generated">
            <a:extLst>
              <a:ext uri="{FF2B5EF4-FFF2-40B4-BE49-F238E27FC236}">
                <a16:creationId xmlns:a16="http://schemas.microsoft.com/office/drawing/2014/main" id="{B76C4CF5-E350-B0BA-E5A0-97EF5BB94F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350" y="3300490"/>
            <a:ext cx="8236909" cy="1269098"/>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7" descr="A screenshot of a computer&#10;&#10;Description automatically generated with medium confidence">
            <a:extLst>
              <a:ext uri="{FF2B5EF4-FFF2-40B4-BE49-F238E27FC236}">
                <a16:creationId xmlns:a16="http://schemas.microsoft.com/office/drawing/2014/main" id="{6FF5AA49-A32A-04D0-0910-D34608CB8E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354" y="4569588"/>
            <a:ext cx="8236906" cy="17914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559389A4-422F-7D99-80B6-CC8DC792456F}"/>
              </a:ext>
            </a:extLst>
          </p:cNvPr>
          <p:cNvSpPr>
            <a:spLocks noChangeArrowheads="1"/>
          </p:cNvSpPr>
          <p:nvPr/>
        </p:nvSpPr>
        <p:spPr bwMode="auto">
          <a:xfrm>
            <a:off x="1042352" y="37832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a:extLst>
              <a:ext uri="{FF2B5EF4-FFF2-40B4-BE49-F238E27FC236}">
                <a16:creationId xmlns:a16="http://schemas.microsoft.com/office/drawing/2014/main" id="{CE24D4E3-99F3-3795-5425-08559E2D0118}"/>
              </a:ext>
            </a:extLst>
          </p:cNvPr>
          <p:cNvSpPr>
            <a:spLocks noChangeArrowheads="1"/>
          </p:cNvSpPr>
          <p:nvPr/>
        </p:nvSpPr>
        <p:spPr bwMode="auto">
          <a:xfrm>
            <a:off x="1042352" y="37895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04B63D0C-7F2F-586E-3D96-6A8CB1A27873}"/>
              </a:ext>
            </a:extLst>
          </p:cNvPr>
          <p:cNvSpPr>
            <a:spLocks noChangeArrowheads="1"/>
          </p:cNvSpPr>
          <p:nvPr/>
        </p:nvSpPr>
        <p:spPr bwMode="auto">
          <a:xfrm>
            <a:off x="1042352" y="5975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766760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8900377-FD9A-63CF-FBBB-B27F6B60CB25}"/>
              </a:ext>
            </a:extLst>
          </p:cNvPr>
          <p:cNvSpPr>
            <a:spLocks noGrp="1"/>
          </p:cNvSpPr>
          <p:nvPr>
            <p:ph type="title"/>
          </p:nvPr>
        </p:nvSpPr>
        <p:spPr>
          <a:xfrm>
            <a:off x="838200" y="365125"/>
            <a:ext cx="10515600" cy="1012379"/>
          </a:xfrm>
        </p:spPr>
        <p:txBody>
          <a:bodyPr>
            <a:normAutofit/>
          </a:bodyPr>
          <a:lstStyle/>
          <a:p>
            <a:r>
              <a:rPr lang="vi-VN" sz="4000"/>
              <a:t>5. Testcase: User</a:t>
            </a:r>
            <a:endParaRPr lang="en-US" sz="4000"/>
          </a:p>
        </p:txBody>
      </p:sp>
      <p:sp>
        <p:nvSpPr>
          <p:cNvPr id="2" name="Rectangle 2">
            <a:extLst>
              <a:ext uri="{FF2B5EF4-FFF2-40B4-BE49-F238E27FC236}">
                <a16:creationId xmlns:a16="http://schemas.microsoft.com/office/drawing/2014/main" id="{7DF3119D-6EE4-234B-214E-92C9254E7802}"/>
              </a:ext>
            </a:extLst>
          </p:cNvPr>
          <p:cNvSpPr>
            <a:spLocks noChangeArrowheads="1"/>
          </p:cNvSpPr>
          <p:nvPr/>
        </p:nvSpPr>
        <p:spPr bwMode="auto">
          <a:xfrm>
            <a:off x="2911151" y="19500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a:extLst>
              <a:ext uri="{FF2B5EF4-FFF2-40B4-BE49-F238E27FC236}">
                <a16:creationId xmlns:a16="http://schemas.microsoft.com/office/drawing/2014/main" id="{CD3BFAD0-EDF9-E163-CDA5-8CF3A1D66CAD}"/>
              </a:ext>
            </a:extLst>
          </p:cNvPr>
          <p:cNvSpPr>
            <a:spLocks noChangeArrowheads="1"/>
          </p:cNvSpPr>
          <p:nvPr/>
        </p:nvSpPr>
        <p:spPr bwMode="auto">
          <a:xfrm>
            <a:off x="2912739" y="19564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6AECE71F-B865-2350-DB05-10CE2006662C}"/>
              </a:ext>
            </a:extLst>
          </p:cNvPr>
          <p:cNvSpPr>
            <a:spLocks noChangeArrowheads="1"/>
          </p:cNvSpPr>
          <p:nvPr/>
        </p:nvSpPr>
        <p:spPr bwMode="auto">
          <a:xfrm>
            <a:off x="2912739" y="47536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3">
            <a:extLst>
              <a:ext uri="{FF2B5EF4-FFF2-40B4-BE49-F238E27FC236}">
                <a16:creationId xmlns:a16="http://schemas.microsoft.com/office/drawing/2014/main" id="{559389A4-422F-7D99-80B6-CC8DC792456F}"/>
              </a:ext>
            </a:extLst>
          </p:cNvPr>
          <p:cNvSpPr>
            <a:spLocks noChangeArrowheads="1"/>
          </p:cNvSpPr>
          <p:nvPr/>
        </p:nvSpPr>
        <p:spPr bwMode="auto">
          <a:xfrm>
            <a:off x="1042352" y="37832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a:extLst>
              <a:ext uri="{FF2B5EF4-FFF2-40B4-BE49-F238E27FC236}">
                <a16:creationId xmlns:a16="http://schemas.microsoft.com/office/drawing/2014/main" id="{CE24D4E3-99F3-3795-5425-08559E2D0118}"/>
              </a:ext>
            </a:extLst>
          </p:cNvPr>
          <p:cNvSpPr>
            <a:spLocks noChangeArrowheads="1"/>
          </p:cNvSpPr>
          <p:nvPr/>
        </p:nvSpPr>
        <p:spPr bwMode="auto">
          <a:xfrm>
            <a:off x="1042352" y="37895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04B63D0C-7F2F-586E-3D96-6A8CB1A27873}"/>
              </a:ext>
            </a:extLst>
          </p:cNvPr>
          <p:cNvSpPr>
            <a:spLocks noChangeArrowheads="1"/>
          </p:cNvSpPr>
          <p:nvPr/>
        </p:nvSpPr>
        <p:spPr bwMode="auto">
          <a:xfrm>
            <a:off x="1042352" y="5975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descr="A screenshot of a computer&#10;&#10;Description automatically generated with medium confidence">
            <a:extLst>
              <a:ext uri="{FF2B5EF4-FFF2-40B4-BE49-F238E27FC236}">
                <a16:creationId xmlns:a16="http://schemas.microsoft.com/office/drawing/2014/main" id="{0BAD3802-2955-D3BF-8454-191218587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352" y="1336464"/>
            <a:ext cx="10324481" cy="3235532"/>
          </a:xfrm>
          <a:prstGeom prst="rect">
            <a:avLst/>
          </a:prstGeom>
        </p:spPr>
      </p:pic>
    </p:spTree>
    <p:extLst>
      <p:ext uri="{BB962C8B-B14F-4D97-AF65-F5344CB8AC3E}">
        <p14:creationId xmlns:p14="http://schemas.microsoft.com/office/powerpoint/2010/main" val="1930274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8900377-FD9A-63CF-FBBB-B27F6B60CB25}"/>
              </a:ext>
            </a:extLst>
          </p:cNvPr>
          <p:cNvSpPr>
            <a:spLocks noGrp="1"/>
          </p:cNvSpPr>
          <p:nvPr>
            <p:ph type="title"/>
          </p:nvPr>
        </p:nvSpPr>
        <p:spPr>
          <a:xfrm>
            <a:off x="838200" y="365125"/>
            <a:ext cx="10515600" cy="833785"/>
          </a:xfrm>
        </p:spPr>
        <p:txBody>
          <a:bodyPr>
            <a:normAutofit fontScale="90000"/>
          </a:bodyPr>
          <a:lstStyle/>
          <a:p>
            <a:r>
              <a:rPr lang="vi-VN" sz="4000"/>
              <a:t>6. Testcase: Logic Gameplay và Gameplay Screen</a:t>
            </a:r>
            <a:endParaRPr lang="en-US" sz="4000"/>
          </a:p>
        </p:txBody>
      </p:sp>
      <p:sp>
        <p:nvSpPr>
          <p:cNvPr id="2" name="Rectangle 2">
            <a:extLst>
              <a:ext uri="{FF2B5EF4-FFF2-40B4-BE49-F238E27FC236}">
                <a16:creationId xmlns:a16="http://schemas.microsoft.com/office/drawing/2014/main" id="{7DF3119D-6EE4-234B-214E-92C9254E7802}"/>
              </a:ext>
            </a:extLst>
          </p:cNvPr>
          <p:cNvSpPr>
            <a:spLocks noChangeArrowheads="1"/>
          </p:cNvSpPr>
          <p:nvPr/>
        </p:nvSpPr>
        <p:spPr bwMode="auto">
          <a:xfrm>
            <a:off x="2911151" y="19500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a:extLst>
              <a:ext uri="{FF2B5EF4-FFF2-40B4-BE49-F238E27FC236}">
                <a16:creationId xmlns:a16="http://schemas.microsoft.com/office/drawing/2014/main" id="{CD3BFAD0-EDF9-E163-CDA5-8CF3A1D66CAD}"/>
              </a:ext>
            </a:extLst>
          </p:cNvPr>
          <p:cNvSpPr>
            <a:spLocks noChangeArrowheads="1"/>
          </p:cNvSpPr>
          <p:nvPr/>
        </p:nvSpPr>
        <p:spPr bwMode="auto">
          <a:xfrm>
            <a:off x="2912739" y="19564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6AECE71F-B865-2350-DB05-10CE2006662C}"/>
              </a:ext>
            </a:extLst>
          </p:cNvPr>
          <p:cNvSpPr>
            <a:spLocks noChangeArrowheads="1"/>
          </p:cNvSpPr>
          <p:nvPr/>
        </p:nvSpPr>
        <p:spPr bwMode="auto">
          <a:xfrm>
            <a:off x="2912739" y="47536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3">
            <a:extLst>
              <a:ext uri="{FF2B5EF4-FFF2-40B4-BE49-F238E27FC236}">
                <a16:creationId xmlns:a16="http://schemas.microsoft.com/office/drawing/2014/main" id="{559389A4-422F-7D99-80B6-CC8DC792456F}"/>
              </a:ext>
            </a:extLst>
          </p:cNvPr>
          <p:cNvSpPr>
            <a:spLocks noChangeArrowheads="1"/>
          </p:cNvSpPr>
          <p:nvPr/>
        </p:nvSpPr>
        <p:spPr bwMode="auto">
          <a:xfrm>
            <a:off x="1042352" y="37832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a:extLst>
              <a:ext uri="{FF2B5EF4-FFF2-40B4-BE49-F238E27FC236}">
                <a16:creationId xmlns:a16="http://schemas.microsoft.com/office/drawing/2014/main" id="{CE24D4E3-99F3-3795-5425-08559E2D0118}"/>
              </a:ext>
            </a:extLst>
          </p:cNvPr>
          <p:cNvSpPr>
            <a:spLocks noChangeArrowheads="1"/>
          </p:cNvSpPr>
          <p:nvPr/>
        </p:nvSpPr>
        <p:spPr bwMode="auto">
          <a:xfrm>
            <a:off x="1042352" y="37895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04B63D0C-7F2F-586E-3D96-6A8CB1A27873}"/>
              </a:ext>
            </a:extLst>
          </p:cNvPr>
          <p:cNvSpPr>
            <a:spLocks noChangeArrowheads="1"/>
          </p:cNvSpPr>
          <p:nvPr/>
        </p:nvSpPr>
        <p:spPr bwMode="auto">
          <a:xfrm>
            <a:off x="1042352" y="5975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22" name="Picture 9" descr="A screenshot of a computer&#10;&#10;Description automatically generated with low confidence">
            <a:extLst>
              <a:ext uri="{FF2B5EF4-FFF2-40B4-BE49-F238E27FC236}">
                <a16:creationId xmlns:a16="http://schemas.microsoft.com/office/drawing/2014/main" id="{322D9AA2-30E3-C891-006A-8135F4013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763" y="1338764"/>
            <a:ext cx="10515599" cy="44721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D6516589-4902-4104-49E4-354D9726EBB0}"/>
              </a:ext>
            </a:extLst>
          </p:cNvPr>
          <p:cNvSpPr>
            <a:spLocks noChangeArrowheads="1"/>
          </p:cNvSpPr>
          <p:nvPr/>
        </p:nvSpPr>
        <p:spPr bwMode="auto">
          <a:xfrm>
            <a:off x="1042352" y="126132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4">
            <a:extLst>
              <a:ext uri="{FF2B5EF4-FFF2-40B4-BE49-F238E27FC236}">
                <a16:creationId xmlns:a16="http://schemas.microsoft.com/office/drawing/2014/main" id="{86ECD876-7B32-E7FA-FE2B-3A294183BD30}"/>
              </a:ext>
            </a:extLst>
          </p:cNvPr>
          <p:cNvSpPr>
            <a:spLocks noChangeArrowheads="1"/>
          </p:cNvSpPr>
          <p:nvPr/>
        </p:nvSpPr>
        <p:spPr bwMode="auto">
          <a:xfrm>
            <a:off x="1043146" y="12779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5">
            <a:extLst>
              <a:ext uri="{FF2B5EF4-FFF2-40B4-BE49-F238E27FC236}">
                <a16:creationId xmlns:a16="http://schemas.microsoft.com/office/drawing/2014/main" id="{1640B47B-57F6-BD55-67C7-FD235183660E}"/>
              </a:ext>
            </a:extLst>
          </p:cNvPr>
          <p:cNvSpPr>
            <a:spLocks noChangeArrowheads="1"/>
          </p:cNvSpPr>
          <p:nvPr/>
        </p:nvSpPr>
        <p:spPr bwMode="auto">
          <a:xfrm>
            <a:off x="1043146" y="6435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448832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DF3119D-6EE4-234B-214E-92C9254E7802}"/>
              </a:ext>
            </a:extLst>
          </p:cNvPr>
          <p:cNvSpPr>
            <a:spLocks noChangeArrowheads="1"/>
          </p:cNvSpPr>
          <p:nvPr/>
        </p:nvSpPr>
        <p:spPr bwMode="auto">
          <a:xfrm>
            <a:off x="2911151" y="19500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a:extLst>
              <a:ext uri="{FF2B5EF4-FFF2-40B4-BE49-F238E27FC236}">
                <a16:creationId xmlns:a16="http://schemas.microsoft.com/office/drawing/2014/main" id="{CD3BFAD0-EDF9-E163-CDA5-8CF3A1D66CAD}"/>
              </a:ext>
            </a:extLst>
          </p:cNvPr>
          <p:cNvSpPr>
            <a:spLocks noChangeArrowheads="1"/>
          </p:cNvSpPr>
          <p:nvPr/>
        </p:nvSpPr>
        <p:spPr bwMode="auto">
          <a:xfrm>
            <a:off x="2912739" y="19564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6AECE71F-B865-2350-DB05-10CE2006662C}"/>
              </a:ext>
            </a:extLst>
          </p:cNvPr>
          <p:cNvSpPr>
            <a:spLocks noChangeArrowheads="1"/>
          </p:cNvSpPr>
          <p:nvPr/>
        </p:nvSpPr>
        <p:spPr bwMode="auto">
          <a:xfrm>
            <a:off x="2912739" y="47536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3">
            <a:extLst>
              <a:ext uri="{FF2B5EF4-FFF2-40B4-BE49-F238E27FC236}">
                <a16:creationId xmlns:a16="http://schemas.microsoft.com/office/drawing/2014/main" id="{559389A4-422F-7D99-80B6-CC8DC792456F}"/>
              </a:ext>
            </a:extLst>
          </p:cNvPr>
          <p:cNvSpPr>
            <a:spLocks noChangeArrowheads="1"/>
          </p:cNvSpPr>
          <p:nvPr/>
        </p:nvSpPr>
        <p:spPr bwMode="auto">
          <a:xfrm>
            <a:off x="1042352" y="37832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a:extLst>
              <a:ext uri="{FF2B5EF4-FFF2-40B4-BE49-F238E27FC236}">
                <a16:creationId xmlns:a16="http://schemas.microsoft.com/office/drawing/2014/main" id="{CE24D4E3-99F3-3795-5425-08559E2D0118}"/>
              </a:ext>
            </a:extLst>
          </p:cNvPr>
          <p:cNvSpPr>
            <a:spLocks noChangeArrowheads="1"/>
          </p:cNvSpPr>
          <p:nvPr/>
        </p:nvSpPr>
        <p:spPr bwMode="auto">
          <a:xfrm>
            <a:off x="1042352" y="37895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04B63D0C-7F2F-586E-3D96-6A8CB1A27873}"/>
              </a:ext>
            </a:extLst>
          </p:cNvPr>
          <p:cNvSpPr>
            <a:spLocks noChangeArrowheads="1"/>
          </p:cNvSpPr>
          <p:nvPr/>
        </p:nvSpPr>
        <p:spPr bwMode="auto">
          <a:xfrm>
            <a:off x="1042352" y="5975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21" name="Picture 10" descr="A picture containing text, screenshot, number, font&#10;&#10;Description automatically generated">
            <a:extLst>
              <a:ext uri="{FF2B5EF4-FFF2-40B4-BE49-F238E27FC236}">
                <a16:creationId xmlns:a16="http://schemas.microsoft.com/office/drawing/2014/main" id="{072ACF5E-3589-B804-0BD7-0C30FC47AB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7939" y="1171939"/>
            <a:ext cx="10282762" cy="457352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D6516589-4902-4104-49E4-354D9726EBB0}"/>
              </a:ext>
            </a:extLst>
          </p:cNvPr>
          <p:cNvSpPr>
            <a:spLocks noChangeArrowheads="1"/>
          </p:cNvSpPr>
          <p:nvPr/>
        </p:nvSpPr>
        <p:spPr bwMode="auto">
          <a:xfrm>
            <a:off x="1042352" y="126132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4">
            <a:extLst>
              <a:ext uri="{FF2B5EF4-FFF2-40B4-BE49-F238E27FC236}">
                <a16:creationId xmlns:a16="http://schemas.microsoft.com/office/drawing/2014/main" id="{86ECD876-7B32-E7FA-FE2B-3A294183BD30}"/>
              </a:ext>
            </a:extLst>
          </p:cNvPr>
          <p:cNvSpPr>
            <a:spLocks noChangeArrowheads="1"/>
          </p:cNvSpPr>
          <p:nvPr/>
        </p:nvSpPr>
        <p:spPr bwMode="auto">
          <a:xfrm>
            <a:off x="1043146" y="12779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5">
            <a:extLst>
              <a:ext uri="{FF2B5EF4-FFF2-40B4-BE49-F238E27FC236}">
                <a16:creationId xmlns:a16="http://schemas.microsoft.com/office/drawing/2014/main" id="{1640B47B-57F6-BD55-67C7-FD235183660E}"/>
              </a:ext>
            </a:extLst>
          </p:cNvPr>
          <p:cNvSpPr>
            <a:spLocks noChangeArrowheads="1"/>
          </p:cNvSpPr>
          <p:nvPr/>
        </p:nvSpPr>
        <p:spPr bwMode="auto">
          <a:xfrm>
            <a:off x="1043146" y="6435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354401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91032"/>
            <a:ext cx="9144000" cy="2340864"/>
          </a:xfrm>
        </p:spPr>
        <p:txBody>
          <a:bodyPr/>
          <a:lstStyle/>
          <a:p>
            <a:r>
              <a:rPr lang="vi-VN">
                <a:latin typeface="Arial" panose="020B0604020202020204" pitchFamily="34" charset="0"/>
                <a:cs typeface="Arial" panose="020B0604020202020204" pitchFamily="34" charset="0"/>
              </a:rPr>
              <a:t>V. Tổng kết</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2361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8900377-FD9A-63CF-FBBB-B27F6B60CB25}"/>
              </a:ext>
            </a:extLst>
          </p:cNvPr>
          <p:cNvSpPr>
            <a:spLocks noGrp="1"/>
          </p:cNvSpPr>
          <p:nvPr>
            <p:ph type="title"/>
          </p:nvPr>
        </p:nvSpPr>
        <p:spPr>
          <a:xfrm>
            <a:off x="1042352" y="204787"/>
            <a:ext cx="10515600" cy="833785"/>
          </a:xfrm>
        </p:spPr>
        <p:txBody>
          <a:bodyPr>
            <a:normAutofit/>
          </a:bodyPr>
          <a:lstStyle/>
          <a:p>
            <a:r>
              <a:rPr lang="vi-VN" sz="4000"/>
              <a:t>1. Những việc đã làm được:</a:t>
            </a:r>
            <a:endParaRPr lang="en-US" sz="4000"/>
          </a:p>
        </p:txBody>
      </p:sp>
      <p:sp>
        <p:nvSpPr>
          <p:cNvPr id="2" name="Rectangle 2">
            <a:extLst>
              <a:ext uri="{FF2B5EF4-FFF2-40B4-BE49-F238E27FC236}">
                <a16:creationId xmlns:a16="http://schemas.microsoft.com/office/drawing/2014/main" id="{7DF3119D-6EE4-234B-214E-92C9254E7802}"/>
              </a:ext>
            </a:extLst>
          </p:cNvPr>
          <p:cNvSpPr>
            <a:spLocks noChangeArrowheads="1"/>
          </p:cNvSpPr>
          <p:nvPr/>
        </p:nvSpPr>
        <p:spPr bwMode="auto">
          <a:xfrm>
            <a:off x="2911151" y="19500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6AECE71F-B865-2350-DB05-10CE2006662C}"/>
              </a:ext>
            </a:extLst>
          </p:cNvPr>
          <p:cNvSpPr>
            <a:spLocks noChangeArrowheads="1"/>
          </p:cNvSpPr>
          <p:nvPr/>
        </p:nvSpPr>
        <p:spPr bwMode="auto">
          <a:xfrm>
            <a:off x="2912739" y="47536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3">
            <a:extLst>
              <a:ext uri="{FF2B5EF4-FFF2-40B4-BE49-F238E27FC236}">
                <a16:creationId xmlns:a16="http://schemas.microsoft.com/office/drawing/2014/main" id="{559389A4-422F-7D99-80B6-CC8DC792456F}"/>
              </a:ext>
            </a:extLst>
          </p:cNvPr>
          <p:cNvSpPr>
            <a:spLocks noChangeArrowheads="1"/>
          </p:cNvSpPr>
          <p:nvPr/>
        </p:nvSpPr>
        <p:spPr bwMode="auto">
          <a:xfrm>
            <a:off x="1042352" y="338489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a:extLst>
              <a:ext uri="{FF2B5EF4-FFF2-40B4-BE49-F238E27FC236}">
                <a16:creationId xmlns:a16="http://schemas.microsoft.com/office/drawing/2014/main" id="{CE24D4E3-99F3-3795-5425-08559E2D0118}"/>
              </a:ext>
            </a:extLst>
          </p:cNvPr>
          <p:cNvSpPr>
            <a:spLocks noChangeArrowheads="1"/>
          </p:cNvSpPr>
          <p:nvPr/>
        </p:nvSpPr>
        <p:spPr bwMode="auto">
          <a:xfrm>
            <a:off x="1042352" y="37895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04B63D0C-7F2F-586E-3D96-6A8CB1A27873}"/>
              </a:ext>
            </a:extLst>
          </p:cNvPr>
          <p:cNvSpPr>
            <a:spLocks noChangeArrowheads="1"/>
          </p:cNvSpPr>
          <p:nvPr/>
        </p:nvSpPr>
        <p:spPr bwMode="auto">
          <a:xfrm>
            <a:off x="1042352" y="5975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5">
            <a:extLst>
              <a:ext uri="{FF2B5EF4-FFF2-40B4-BE49-F238E27FC236}">
                <a16:creationId xmlns:a16="http://schemas.microsoft.com/office/drawing/2014/main" id="{1640B47B-57F6-BD55-67C7-FD235183660E}"/>
              </a:ext>
            </a:extLst>
          </p:cNvPr>
          <p:cNvSpPr>
            <a:spLocks noChangeArrowheads="1"/>
          </p:cNvSpPr>
          <p:nvPr/>
        </p:nvSpPr>
        <p:spPr bwMode="auto">
          <a:xfrm>
            <a:off x="1043146" y="6435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a:extLst>
              <a:ext uri="{FF2B5EF4-FFF2-40B4-BE49-F238E27FC236}">
                <a16:creationId xmlns:a16="http://schemas.microsoft.com/office/drawing/2014/main" id="{7674F712-F2C8-03ED-3CDE-0089AAE11CF0}"/>
              </a:ext>
            </a:extLst>
          </p:cNvPr>
          <p:cNvSpPr/>
          <p:nvPr/>
        </p:nvSpPr>
        <p:spPr>
          <a:xfrm rot="10800000" flipV="1">
            <a:off x="1042352" y="2214658"/>
            <a:ext cx="6730050" cy="3254877"/>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ClrTx/>
              <a:buFont typeface="Wingdings" panose="05000000000000000000" pitchFamily="2" charset="2"/>
              <a:buChar char="Ø"/>
            </a:pPr>
            <a:r>
              <a:rPr lang="en-US" sz="1800" dirty="0">
                <a:solidFill>
                  <a:schemeClr val="tx2">
                    <a:lumMod val="10000"/>
                  </a:schemeClr>
                </a:solidFill>
              </a:rPr>
              <a:t>SRS, SDS, test case, </a:t>
            </a:r>
            <a:r>
              <a:rPr lang="en-US" sz="1800" dirty="0" err="1">
                <a:solidFill>
                  <a:schemeClr val="tx2">
                    <a:lumMod val="10000"/>
                  </a:schemeClr>
                </a:solidFill>
              </a:rPr>
              <a:t>thiết</a:t>
            </a:r>
            <a:r>
              <a:rPr lang="en-US" sz="1800" dirty="0">
                <a:solidFill>
                  <a:schemeClr val="tx2">
                    <a:lumMod val="10000"/>
                  </a:schemeClr>
                </a:solidFill>
              </a:rPr>
              <a:t> </a:t>
            </a:r>
            <a:r>
              <a:rPr lang="en-US" sz="1800" dirty="0" err="1">
                <a:solidFill>
                  <a:schemeClr val="tx2">
                    <a:lumMod val="10000"/>
                  </a:schemeClr>
                </a:solidFill>
              </a:rPr>
              <a:t>kế</a:t>
            </a:r>
            <a:r>
              <a:rPr lang="en-US" sz="1800" dirty="0">
                <a:solidFill>
                  <a:schemeClr val="tx2">
                    <a:lumMod val="10000"/>
                  </a:schemeClr>
                </a:solidFill>
              </a:rPr>
              <a:t> </a:t>
            </a:r>
            <a:r>
              <a:rPr lang="en-US" sz="1800" dirty="0" err="1">
                <a:solidFill>
                  <a:schemeClr val="tx2">
                    <a:lumMod val="10000"/>
                  </a:schemeClr>
                </a:solidFill>
              </a:rPr>
              <a:t>giao</a:t>
            </a:r>
            <a:r>
              <a:rPr lang="en-US" sz="1800" dirty="0">
                <a:solidFill>
                  <a:schemeClr val="tx2">
                    <a:lumMod val="10000"/>
                  </a:schemeClr>
                </a:solidFill>
              </a:rPr>
              <a:t> </a:t>
            </a:r>
            <a:r>
              <a:rPr lang="en-US" sz="1800" dirty="0" err="1">
                <a:solidFill>
                  <a:schemeClr val="tx2">
                    <a:lumMod val="10000"/>
                  </a:schemeClr>
                </a:solidFill>
              </a:rPr>
              <a:t>diện</a:t>
            </a:r>
            <a:r>
              <a:rPr lang="en-US" sz="1800" dirty="0">
                <a:solidFill>
                  <a:schemeClr val="tx2">
                    <a:lumMod val="10000"/>
                  </a:schemeClr>
                </a:solidFill>
              </a:rPr>
              <a:t>,</a:t>
            </a:r>
            <a:endParaRPr lang="vi-VN" sz="1800" dirty="0">
              <a:solidFill>
                <a:schemeClr val="tx2">
                  <a:lumMod val="10000"/>
                </a:schemeClr>
              </a:solidFill>
            </a:endParaRPr>
          </a:p>
          <a:p>
            <a:pPr marL="285750" lvl="0" indent="-285750" fontAlgn="base">
              <a:buClrTx/>
              <a:buFont typeface="Wingdings" panose="05000000000000000000" pitchFamily="2" charset="2"/>
              <a:buChar char="Ø"/>
            </a:pPr>
            <a:r>
              <a:rPr lang="en-US" sz="1800" dirty="0" err="1">
                <a:solidFill>
                  <a:schemeClr val="tx2">
                    <a:lumMod val="10000"/>
                  </a:schemeClr>
                </a:solidFill>
              </a:rPr>
              <a:t>Giao</a:t>
            </a:r>
            <a:r>
              <a:rPr lang="en-US" sz="1800" dirty="0">
                <a:solidFill>
                  <a:schemeClr val="tx2">
                    <a:lumMod val="10000"/>
                  </a:schemeClr>
                </a:solidFill>
              </a:rPr>
              <a:t> </a:t>
            </a:r>
            <a:r>
              <a:rPr lang="en-US" sz="1800" dirty="0" err="1">
                <a:solidFill>
                  <a:schemeClr val="tx2">
                    <a:lumMod val="10000"/>
                  </a:schemeClr>
                </a:solidFill>
              </a:rPr>
              <a:t>diện</a:t>
            </a:r>
            <a:r>
              <a:rPr lang="en-US" sz="1800" dirty="0">
                <a:solidFill>
                  <a:schemeClr val="tx2">
                    <a:lumMod val="10000"/>
                  </a:schemeClr>
                </a:solidFill>
              </a:rPr>
              <a:t> </a:t>
            </a:r>
            <a:r>
              <a:rPr lang="en-US" sz="1800" dirty="0" err="1">
                <a:solidFill>
                  <a:schemeClr val="tx2">
                    <a:lumMod val="10000"/>
                  </a:schemeClr>
                </a:solidFill>
              </a:rPr>
              <a:t>giống</a:t>
            </a:r>
            <a:r>
              <a:rPr lang="en-US" sz="1800" dirty="0">
                <a:solidFill>
                  <a:schemeClr val="tx2">
                    <a:lumMod val="10000"/>
                  </a:schemeClr>
                </a:solidFill>
              </a:rPr>
              <a:t> </a:t>
            </a:r>
            <a:r>
              <a:rPr lang="en-US" sz="1800" dirty="0" err="1">
                <a:solidFill>
                  <a:schemeClr val="tx2">
                    <a:lumMod val="10000"/>
                  </a:schemeClr>
                </a:solidFill>
              </a:rPr>
              <a:t>với</a:t>
            </a:r>
            <a:r>
              <a:rPr lang="en-US" sz="1800" dirty="0">
                <a:solidFill>
                  <a:schemeClr val="tx2">
                    <a:lumMod val="10000"/>
                  </a:schemeClr>
                </a:solidFill>
              </a:rPr>
              <a:t> </a:t>
            </a:r>
            <a:r>
              <a:rPr lang="en-US" sz="1800" dirty="0" err="1">
                <a:solidFill>
                  <a:schemeClr val="tx2">
                    <a:lumMod val="10000"/>
                  </a:schemeClr>
                </a:solidFill>
              </a:rPr>
              <a:t>thiết</a:t>
            </a:r>
            <a:r>
              <a:rPr lang="en-US" sz="1800" dirty="0">
                <a:solidFill>
                  <a:schemeClr val="tx2">
                    <a:lumMod val="10000"/>
                  </a:schemeClr>
                </a:solidFill>
              </a:rPr>
              <a:t> </a:t>
            </a:r>
            <a:r>
              <a:rPr lang="en-US" sz="1800" dirty="0" err="1" smtClean="0">
                <a:solidFill>
                  <a:schemeClr val="tx2">
                    <a:lumMod val="10000"/>
                  </a:schemeClr>
                </a:solidFill>
              </a:rPr>
              <a:t>kế</a:t>
            </a:r>
            <a:endParaRPr lang="en-US" sz="1800" dirty="0" smtClean="0">
              <a:solidFill>
                <a:schemeClr val="tx2">
                  <a:lumMod val="10000"/>
                </a:schemeClr>
              </a:solidFill>
            </a:endParaRPr>
          </a:p>
          <a:p>
            <a:pPr marL="285750" lvl="0" indent="-285750" fontAlgn="base">
              <a:buClrTx/>
              <a:buFont typeface="Wingdings" panose="05000000000000000000" pitchFamily="2" charset="2"/>
              <a:buChar char="Ø"/>
            </a:pPr>
            <a:r>
              <a:rPr lang="en-US" sz="1800" dirty="0" err="1" smtClean="0">
                <a:solidFill>
                  <a:schemeClr val="tx2">
                    <a:lumMod val="10000"/>
                  </a:schemeClr>
                </a:solidFill>
              </a:rPr>
              <a:t>Xây</a:t>
            </a:r>
            <a:r>
              <a:rPr lang="en-US" sz="1800" dirty="0" smtClean="0">
                <a:solidFill>
                  <a:schemeClr val="tx2">
                    <a:lumMod val="10000"/>
                  </a:schemeClr>
                </a:solidFill>
              </a:rPr>
              <a:t> </a:t>
            </a:r>
            <a:r>
              <a:rPr lang="en-US" sz="1800" dirty="0" err="1" smtClean="0">
                <a:solidFill>
                  <a:schemeClr val="tx2">
                    <a:lumMod val="10000"/>
                  </a:schemeClr>
                </a:solidFill>
              </a:rPr>
              <a:t>dựng</a:t>
            </a:r>
            <a:r>
              <a:rPr lang="en-US" sz="1800" dirty="0" smtClean="0">
                <a:solidFill>
                  <a:schemeClr val="tx2">
                    <a:lumMod val="10000"/>
                  </a:schemeClr>
                </a:solidFill>
              </a:rPr>
              <a:t> </a:t>
            </a:r>
            <a:r>
              <a:rPr lang="en-US" sz="1800" dirty="0" err="1" smtClean="0">
                <a:solidFill>
                  <a:schemeClr val="tx2">
                    <a:lumMod val="10000"/>
                  </a:schemeClr>
                </a:solidFill>
              </a:rPr>
              <a:t>cơ</a:t>
            </a:r>
            <a:r>
              <a:rPr lang="en-US" sz="1800" dirty="0" smtClean="0">
                <a:solidFill>
                  <a:schemeClr val="tx2">
                    <a:lumMod val="10000"/>
                  </a:schemeClr>
                </a:solidFill>
              </a:rPr>
              <a:t> </a:t>
            </a:r>
            <a:r>
              <a:rPr lang="en-US" sz="1800" dirty="0" err="1" smtClean="0">
                <a:solidFill>
                  <a:schemeClr val="tx2">
                    <a:lumMod val="10000"/>
                  </a:schemeClr>
                </a:solidFill>
              </a:rPr>
              <a:t>sở</a:t>
            </a:r>
            <a:r>
              <a:rPr lang="en-US" sz="1800" dirty="0" smtClean="0">
                <a:solidFill>
                  <a:schemeClr val="tx2">
                    <a:lumMod val="10000"/>
                  </a:schemeClr>
                </a:solidFill>
              </a:rPr>
              <a:t> </a:t>
            </a:r>
            <a:r>
              <a:rPr lang="en-US" sz="1800" dirty="0" err="1" smtClean="0">
                <a:solidFill>
                  <a:schemeClr val="tx2">
                    <a:lumMod val="10000"/>
                  </a:schemeClr>
                </a:solidFill>
              </a:rPr>
              <a:t>dữ</a:t>
            </a:r>
            <a:r>
              <a:rPr lang="en-US" sz="1800" dirty="0" smtClean="0">
                <a:solidFill>
                  <a:schemeClr val="tx2">
                    <a:lumMod val="10000"/>
                  </a:schemeClr>
                </a:solidFill>
              </a:rPr>
              <a:t> </a:t>
            </a:r>
            <a:r>
              <a:rPr lang="en-US" sz="1800" dirty="0" err="1" smtClean="0">
                <a:solidFill>
                  <a:schemeClr val="tx2">
                    <a:lumMod val="10000"/>
                  </a:schemeClr>
                </a:solidFill>
              </a:rPr>
              <a:t>liệu</a:t>
            </a:r>
            <a:endParaRPr lang="en-US" sz="1800" dirty="0" smtClean="0">
              <a:solidFill>
                <a:schemeClr val="tx2">
                  <a:lumMod val="10000"/>
                </a:schemeClr>
              </a:solidFill>
            </a:endParaRPr>
          </a:p>
          <a:p>
            <a:pPr marL="285750" lvl="0" indent="-285750" fontAlgn="base">
              <a:buClrTx/>
              <a:buFont typeface="Wingdings" panose="05000000000000000000" pitchFamily="2" charset="2"/>
              <a:buChar char="Ø"/>
            </a:pPr>
            <a:r>
              <a:rPr lang="en-US" dirty="0" err="1" smtClean="0">
                <a:solidFill>
                  <a:schemeClr val="tx2">
                    <a:lumMod val="10000"/>
                  </a:schemeClr>
                </a:solidFill>
              </a:rPr>
              <a:t>Xây</a:t>
            </a:r>
            <a:r>
              <a:rPr lang="en-US" dirty="0" smtClean="0">
                <a:solidFill>
                  <a:schemeClr val="tx2">
                    <a:lumMod val="10000"/>
                  </a:schemeClr>
                </a:solidFill>
              </a:rPr>
              <a:t> </a:t>
            </a:r>
            <a:r>
              <a:rPr lang="en-US" dirty="0" err="1" smtClean="0">
                <a:solidFill>
                  <a:schemeClr val="tx2">
                    <a:lumMod val="10000"/>
                  </a:schemeClr>
                </a:solidFill>
              </a:rPr>
              <a:t>dựng</a:t>
            </a:r>
            <a:r>
              <a:rPr lang="en-US" dirty="0" smtClean="0">
                <a:solidFill>
                  <a:schemeClr val="tx2">
                    <a:lumMod val="10000"/>
                  </a:schemeClr>
                </a:solidFill>
              </a:rPr>
              <a:t> </a:t>
            </a:r>
            <a:r>
              <a:rPr lang="en-US" dirty="0" err="1" smtClean="0">
                <a:solidFill>
                  <a:schemeClr val="tx2">
                    <a:lumMod val="10000"/>
                  </a:schemeClr>
                </a:solidFill>
              </a:rPr>
              <a:t>thuật</a:t>
            </a:r>
            <a:r>
              <a:rPr lang="en-US" dirty="0" smtClean="0">
                <a:solidFill>
                  <a:schemeClr val="tx2">
                    <a:lumMod val="10000"/>
                  </a:schemeClr>
                </a:solidFill>
              </a:rPr>
              <a:t> </a:t>
            </a:r>
            <a:r>
              <a:rPr lang="en-US" dirty="0" err="1" smtClean="0">
                <a:solidFill>
                  <a:schemeClr val="tx2">
                    <a:lumMod val="10000"/>
                  </a:schemeClr>
                </a:solidFill>
              </a:rPr>
              <a:t>toán</a:t>
            </a:r>
            <a:r>
              <a:rPr lang="en-US" dirty="0" smtClean="0">
                <a:solidFill>
                  <a:schemeClr val="tx2">
                    <a:lumMod val="10000"/>
                  </a:schemeClr>
                </a:solidFill>
              </a:rPr>
              <a:t> </a:t>
            </a:r>
            <a:r>
              <a:rPr lang="en-US" dirty="0" err="1" smtClean="0">
                <a:solidFill>
                  <a:schemeClr val="tx2">
                    <a:lumMod val="10000"/>
                  </a:schemeClr>
                </a:solidFill>
              </a:rPr>
              <a:t>cho</a:t>
            </a:r>
            <a:r>
              <a:rPr lang="en-US" dirty="0" smtClean="0">
                <a:solidFill>
                  <a:schemeClr val="tx2">
                    <a:lumMod val="10000"/>
                  </a:schemeClr>
                </a:solidFill>
              </a:rPr>
              <a:t> </a:t>
            </a:r>
            <a:r>
              <a:rPr lang="en-US" dirty="0" err="1" smtClean="0">
                <a:solidFill>
                  <a:schemeClr val="tx2">
                    <a:lumMod val="10000"/>
                  </a:schemeClr>
                </a:solidFill>
              </a:rPr>
              <a:t>trò</a:t>
            </a:r>
            <a:r>
              <a:rPr lang="en-US" dirty="0" smtClean="0">
                <a:solidFill>
                  <a:schemeClr val="tx2">
                    <a:lumMod val="10000"/>
                  </a:schemeClr>
                </a:solidFill>
              </a:rPr>
              <a:t> </a:t>
            </a:r>
            <a:r>
              <a:rPr lang="en-US" dirty="0" err="1" smtClean="0">
                <a:solidFill>
                  <a:schemeClr val="tx2">
                    <a:lumMod val="10000"/>
                  </a:schemeClr>
                </a:solidFill>
              </a:rPr>
              <a:t>chơi</a:t>
            </a:r>
            <a:endParaRPr lang="vi-VN" sz="1800" dirty="0" smtClean="0">
              <a:solidFill>
                <a:schemeClr val="tx2">
                  <a:lumMod val="10000"/>
                </a:schemeClr>
              </a:solidFill>
            </a:endParaRPr>
          </a:p>
          <a:p>
            <a:pPr algn="ctr"/>
            <a:endParaRPr lang="en-US" dirty="0"/>
          </a:p>
        </p:txBody>
      </p:sp>
      <p:pic>
        <p:nvPicPr>
          <p:cNvPr id="13" name="Picture Placeholder 6">
            <a:extLst>
              <a:ext uri="{FF2B5EF4-FFF2-40B4-BE49-F238E27FC236}">
                <a16:creationId xmlns:a16="http://schemas.microsoft.com/office/drawing/2014/main" id="{5FF5CD59-4015-81B2-4C72-BCB239B39594}"/>
              </a:ext>
            </a:extLst>
          </p:cNvPr>
          <p:cNvPicPr>
            <a:picLocks noChangeAspect="1"/>
          </p:cNvPicPr>
          <p:nvPr/>
        </p:nvPicPr>
        <p:blipFill>
          <a:blip r:embed="rId2"/>
          <a:srcRect l="3487" r="3487"/>
          <a:stretch>
            <a:fillRect/>
          </a:stretch>
        </p:blipFill>
        <p:spPr>
          <a:xfrm>
            <a:off x="8029577" y="1455575"/>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pic>
    </p:spTree>
    <p:extLst>
      <p:ext uri="{BB962C8B-B14F-4D97-AF65-F5344CB8AC3E}">
        <p14:creationId xmlns:p14="http://schemas.microsoft.com/office/powerpoint/2010/main" val="41838376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8900377-FD9A-63CF-FBBB-B27F6B60CB25}"/>
              </a:ext>
            </a:extLst>
          </p:cNvPr>
          <p:cNvSpPr>
            <a:spLocks noGrp="1"/>
          </p:cNvSpPr>
          <p:nvPr>
            <p:ph type="title"/>
          </p:nvPr>
        </p:nvSpPr>
        <p:spPr>
          <a:xfrm>
            <a:off x="1042352" y="204787"/>
            <a:ext cx="10515600" cy="833785"/>
          </a:xfrm>
        </p:spPr>
        <p:txBody>
          <a:bodyPr>
            <a:normAutofit/>
          </a:bodyPr>
          <a:lstStyle/>
          <a:p>
            <a:r>
              <a:rPr lang="vi-VN" sz="4000"/>
              <a:t>2. Những việc chưa làm được:</a:t>
            </a:r>
            <a:endParaRPr lang="en-US" sz="4000"/>
          </a:p>
        </p:txBody>
      </p:sp>
      <p:sp>
        <p:nvSpPr>
          <p:cNvPr id="2" name="Rectangle 2">
            <a:extLst>
              <a:ext uri="{FF2B5EF4-FFF2-40B4-BE49-F238E27FC236}">
                <a16:creationId xmlns:a16="http://schemas.microsoft.com/office/drawing/2014/main" id="{7DF3119D-6EE4-234B-214E-92C9254E7802}"/>
              </a:ext>
            </a:extLst>
          </p:cNvPr>
          <p:cNvSpPr>
            <a:spLocks noChangeArrowheads="1"/>
          </p:cNvSpPr>
          <p:nvPr/>
        </p:nvSpPr>
        <p:spPr bwMode="auto">
          <a:xfrm>
            <a:off x="2911151" y="19500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6AECE71F-B865-2350-DB05-10CE2006662C}"/>
              </a:ext>
            </a:extLst>
          </p:cNvPr>
          <p:cNvSpPr>
            <a:spLocks noChangeArrowheads="1"/>
          </p:cNvSpPr>
          <p:nvPr/>
        </p:nvSpPr>
        <p:spPr bwMode="auto">
          <a:xfrm>
            <a:off x="2912739" y="47536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3">
            <a:extLst>
              <a:ext uri="{FF2B5EF4-FFF2-40B4-BE49-F238E27FC236}">
                <a16:creationId xmlns:a16="http://schemas.microsoft.com/office/drawing/2014/main" id="{559389A4-422F-7D99-80B6-CC8DC792456F}"/>
              </a:ext>
            </a:extLst>
          </p:cNvPr>
          <p:cNvSpPr>
            <a:spLocks noChangeArrowheads="1"/>
          </p:cNvSpPr>
          <p:nvPr/>
        </p:nvSpPr>
        <p:spPr bwMode="auto">
          <a:xfrm>
            <a:off x="1042352" y="338489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a:extLst>
              <a:ext uri="{FF2B5EF4-FFF2-40B4-BE49-F238E27FC236}">
                <a16:creationId xmlns:a16="http://schemas.microsoft.com/office/drawing/2014/main" id="{CE24D4E3-99F3-3795-5425-08559E2D0118}"/>
              </a:ext>
            </a:extLst>
          </p:cNvPr>
          <p:cNvSpPr>
            <a:spLocks noChangeArrowheads="1"/>
          </p:cNvSpPr>
          <p:nvPr/>
        </p:nvSpPr>
        <p:spPr bwMode="auto">
          <a:xfrm>
            <a:off x="1042352" y="37895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04B63D0C-7F2F-586E-3D96-6A8CB1A27873}"/>
              </a:ext>
            </a:extLst>
          </p:cNvPr>
          <p:cNvSpPr>
            <a:spLocks noChangeArrowheads="1"/>
          </p:cNvSpPr>
          <p:nvPr/>
        </p:nvSpPr>
        <p:spPr bwMode="auto">
          <a:xfrm>
            <a:off x="1042352" y="5994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5">
            <a:extLst>
              <a:ext uri="{FF2B5EF4-FFF2-40B4-BE49-F238E27FC236}">
                <a16:creationId xmlns:a16="http://schemas.microsoft.com/office/drawing/2014/main" id="{1640B47B-57F6-BD55-67C7-FD235183660E}"/>
              </a:ext>
            </a:extLst>
          </p:cNvPr>
          <p:cNvSpPr>
            <a:spLocks noChangeArrowheads="1"/>
          </p:cNvSpPr>
          <p:nvPr/>
        </p:nvSpPr>
        <p:spPr bwMode="auto">
          <a:xfrm>
            <a:off x="1043146" y="6435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a:extLst>
              <a:ext uri="{FF2B5EF4-FFF2-40B4-BE49-F238E27FC236}">
                <a16:creationId xmlns:a16="http://schemas.microsoft.com/office/drawing/2014/main" id="{7674F712-F2C8-03ED-3CDE-0089AAE11CF0}"/>
              </a:ext>
            </a:extLst>
          </p:cNvPr>
          <p:cNvSpPr/>
          <p:nvPr/>
        </p:nvSpPr>
        <p:spPr>
          <a:xfrm rot="10800000" flipV="1">
            <a:off x="1042352" y="2214658"/>
            <a:ext cx="6730050" cy="3254877"/>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lvl="0" indent="-285750" fontAlgn="base">
              <a:buFont typeface="Wingdings" panose="05000000000000000000" pitchFamily="2" charset="2"/>
              <a:buChar char="Ø"/>
            </a:pPr>
            <a:r>
              <a:rPr lang="en-US" sz="1800" dirty="0" err="1">
                <a:solidFill>
                  <a:schemeClr val="tx2">
                    <a:lumMod val="10000"/>
                  </a:schemeClr>
                </a:solidFill>
              </a:rPr>
              <a:t>Tuy</a:t>
            </a:r>
            <a:r>
              <a:rPr lang="en-US" sz="1800" dirty="0">
                <a:solidFill>
                  <a:schemeClr val="tx2">
                    <a:lumMod val="10000"/>
                  </a:schemeClr>
                </a:solidFill>
              </a:rPr>
              <a:t> </a:t>
            </a:r>
            <a:r>
              <a:rPr lang="en-US" sz="1800" dirty="0" err="1">
                <a:solidFill>
                  <a:schemeClr val="tx2">
                    <a:lumMod val="10000"/>
                  </a:schemeClr>
                </a:solidFill>
              </a:rPr>
              <a:t>dự</a:t>
            </a:r>
            <a:r>
              <a:rPr lang="en-US" sz="1800" dirty="0">
                <a:solidFill>
                  <a:schemeClr val="tx2">
                    <a:lumMod val="10000"/>
                  </a:schemeClr>
                </a:solidFill>
              </a:rPr>
              <a:t> </a:t>
            </a:r>
            <a:r>
              <a:rPr lang="en-US" sz="1800" dirty="0" err="1">
                <a:solidFill>
                  <a:schemeClr val="tx2">
                    <a:lumMod val="10000"/>
                  </a:schemeClr>
                </a:solidFill>
              </a:rPr>
              <a:t>án</a:t>
            </a:r>
            <a:r>
              <a:rPr lang="en-US" sz="1800" dirty="0">
                <a:solidFill>
                  <a:schemeClr val="tx2">
                    <a:lumMod val="10000"/>
                  </a:schemeClr>
                </a:solidFill>
              </a:rPr>
              <a:t> </a:t>
            </a:r>
            <a:r>
              <a:rPr lang="en-US" sz="1800" dirty="0" err="1">
                <a:solidFill>
                  <a:schemeClr val="tx2">
                    <a:lumMod val="10000"/>
                  </a:schemeClr>
                </a:solidFill>
              </a:rPr>
              <a:t>đã</a:t>
            </a:r>
            <a:r>
              <a:rPr lang="en-US" sz="1800" dirty="0">
                <a:solidFill>
                  <a:schemeClr val="tx2">
                    <a:lumMod val="10000"/>
                  </a:schemeClr>
                </a:solidFill>
              </a:rPr>
              <a:t> </a:t>
            </a:r>
            <a:r>
              <a:rPr lang="en-US" sz="1800" dirty="0" err="1">
                <a:solidFill>
                  <a:schemeClr val="tx2">
                    <a:lumMod val="10000"/>
                  </a:schemeClr>
                </a:solidFill>
              </a:rPr>
              <a:t>đạt</a:t>
            </a:r>
            <a:r>
              <a:rPr lang="en-US" sz="1800" dirty="0">
                <a:solidFill>
                  <a:schemeClr val="tx2">
                    <a:lumMod val="10000"/>
                  </a:schemeClr>
                </a:solidFill>
              </a:rPr>
              <a:t> </a:t>
            </a:r>
            <a:r>
              <a:rPr lang="en-US" sz="1800" dirty="0" err="1">
                <a:solidFill>
                  <a:schemeClr val="tx2">
                    <a:lumMod val="10000"/>
                  </a:schemeClr>
                </a:solidFill>
              </a:rPr>
              <a:t>được</a:t>
            </a:r>
            <a:r>
              <a:rPr lang="en-US" sz="1800" dirty="0">
                <a:solidFill>
                  <a:schemeClr val="tx2">
                    <a:lumMod val="10000"/>
                  </a:schemeClr>
                </a:solidFill>
              </a:rPr>
              <a:t> </a:t>
            </a:r>
            <a:r>
              <a:rPr lang="en-US" sz="1800" dirty="0" err="1">
                <a:solidFill>
                  <a:schemeClr val="tx2">
                    <a:lumMod val="10000"/>
                  </a:schemeClr>
                </a:solidFill>
              </a:rPr>
              <a:t>những</a:t>
            </a:r>
            <a:r>
              <a:rPr lang="en-US" sz="1800" dirty="0">
                <a:solidFill>
                  <a:schemeClr val="tx2">
                    <a:lumMod val="10000"/>
                  </a:schemeClr>
                </a:solidFill>
              </a:rPr>
              <a:t> </a:t>
            </a:r>
            <a:r>
              <a:rPr lang="en-US" sz="1800" dirty="0" err="1">
                <a:solidFill>
                  <a:schemeClr val="tx2">
                    <a:lumMod val="10000"/>
                  </a:schemeClr>
                </a:solidFill>
              </a:rPr>
              <a:t>thành</a:t>
            </a:r>
            <a:r>
              <a:rPr lang="en-US" sz="1800" dirty="0">
                <a:solidFill>
                  <a:schemeClr val="tx2">
                    <a:lumMod val="10000"/>
                  </a:schemeClr>
                </a:solidFill>
              </a:rPr>
              <a:t> </a:t>
            </a:r>
            <a:r>
              <a:rPr lang="en-US" sz="1800" dirty="0" err="1">
                <a:solidFill>
                  <a:schemeClr val="tx2">
                    <a:lumMod val="10000"/>
                  </a:schemeClr>
                </a:solidFill>
              </a:rPr>
              <a:t>công</a:t>
            </a:r>
            <a:r>
              <a:rPr lang="en-US" sz="1800" dirty="0">
                <a:solidFill>
                  <a:schemeClr val="tx2">
                    <a:lumMod val="10000"/>
                  </a:schemeClr>
                </a:solidFill>
              </a:rPr>
              <a:t> </a:t>
            </a:r>
            <a:r>
              <a:rPr lang="en-US" sz="1800" dirty="0" err="1">
                <a:solidFill>
                  <a:schemeClr val="tx2">
                    <a:lumMod val="10000"/>
                  </a:schemeClr>
                </a:solidFill>
              </a:rPr>
              <a:t>nhất</a:t>
            </a:r>
            <a:r>
              <a:rPr lang="en-US" sz="1800" dirty="0">
                <a:solidFill>
                  <a:schemeClr val="tx2">
                    <a:lumMod val="10000"/>
                  </a:schemeClr>
                </a:solidFill>
              </a:rPr>
              <a:t> </a:t>
            </a:r>
            <a:r>
              <a:rPr lang="en-US" sz="1800" dirty="0" err="1">
                <a:solidFill>
                  <a:schemeClr val="tx2">
                    <a:lumMod val="10000"/>
                  </a:schemeClr>
                </a:solidFill>
              </a:rPr>
              <a:t>định</a:t>
            </a:r>
            <a:r>
              <a:rPr lang="en-US" sz="1800" dirty="0">
                <a:solidFill>
                  <a:schemeClr val="tx2">
                    <a:lumMod val="10000"/>
                  </a:schemeClr>
                </a:solidFill>
              </a:rPr>
              <a:t>, </a:t>
            </a:r>
            <a:r>
              <a:rPr lang="en-US" sz="1800" dirty="0" err="1">
                <a:solidFill>
                  <a:schemeClr val="tx2">
                    <a:lumMod val="10000"/>
                  </a:schemeClr>
                </a:solidFill>
              </a:rPr>
              <a:t>nhưng</a:t>
            </a:r>
            <a:r>
              <a:rPr lang="en-US" sz="1800" dirty="0">
                <a:solidFill>
                  <a:schemeClr val="tx2">
                    <a:lumMod val="10000"/>
                  </a:schemeClr>
                </a:solidFill>
              </a:rPr>
              <a:t> </a:t>
            </a:r>
            <a:r>
              <a:rPr lang="en-US" sz="1800" dirty="0" err="1">
                <a:solidFill>
                  <a:schemeClr val="tx2">
                    <a:lumMod val="10000"/>
                  </a:schemeClr>
                </a:solidFill>
              </a:rPr>
              <a:t>còn</a:t>
            </a:r>
            <a:r>
              <a:rPr lang="en-US" sz="1800" dirty="0">
                <a:solidFill>
                  <a:schemeClr val="tx2">
                    <a:lumMod val="10000"/>
                  </a:schemeClr>
                </a:solidFill>
              </a:rPr>
              <a:t> </a:t>
            </a:r>
            <a:r>
              <a:rPr lang="en-US" sz="1800" dirty="0" err="1">
                <a:solidFill>
                  <a:schemeClr val="tx2">
                    <a:lumMod val="10000"/>
                  </a:schemeClr>
                </a:solidFill>
              </a:rPr>
              <a:t>một</a:t>
            </a:r>
            <a:r>
              <a:rPr lang="en-US" sz="1800" dirty="0">
                <a:solidFill>
                  <a:schemeClr val="tx2">
                    <a:lumMod val="10000"/>
                  </a:schemeClr>
                </a:solidFill>
              </a:rPr>
              <a:t> </a:t>
            </a:r>
            <a:r>
              <a:rPr lang="en-US" sz="1800" dirty="0" err="1">
                <a:solidFill>
                  <a:schemeClr val="tx2">
                    <a:lumMod val="10000"/>
                  </a:schemeClr>
                </a:solidFill>
              </a:rPr>
              <a:t>số</a:t>
            </a:r>
            <a:r>
              <a:rPr lang="en-US" sz="1800" dirty="0">
                <a:solidFill>
                  <a:schemeClr val="tx2">
                    <a:lumMod val="10000"/>
                  </a:schemeClr>
                </a:solidFill>
              </a:rPr>
              <a:t> </a:t>
            </a:r>
            <a:r>
              <a:rPr lang="en-US" sz="1800" dirty="0" err="1">
                <a:solidFill>
                  <a:schemeClr val="tx2">
                    <a:lumMod val="10000"/>
                  </a:schemeClr>
                </a:solidFill>
              </a:rPr>
              <a:t>chức</a:t>
            </a:r>
            <a:r>
              <a:rPr lang="en-US" sz="1800" dirty="0">
                <a:solidFill>
                  <a:schemeClr val="tx2">
                    <a:lumMod val="10000"/>
                  </a:schemeClr>
                </a:solidFill>
              </a:rPr>
              <a:t> </a:t>
            </a:r>
            <a:r>
              <a:rPr lang="en-US" sz="1800" dirty="0" err="1">
                <a:solidFill>
                  <a:schemeClr val="tx2">
                    <a:lumMod val="10000"/>
                  </a:schemeClr>
                </a:solidFill>
              </a:rPr>
              <a:t>năng</a:t>
            </a:r>
            <a:r>
              <a:rPr lang="en-US" sz="1800" dirty="0">
                <a:solidFill>
                  <a:schemeClr val="tx2">
                    <a:lumMod val="10000"/>
                  </a:schemeClr>
                </a:solidFill>
              </a:rPr>
              <a:t> </a:t>
            </a:r>
            <a:r>
              <a:rPr lang="en-US" sz="1800" dirty="0" err="1">
                <a:solidFill>
                  <a:schemeClr val="tx2">
                    <a:lumMod val="10000"/>
                  </a:schemeClr>
                </a:solidFill>
              </a:rPr>
              <a:t>quan</a:t>
            </a:r>
            <a:r>
              <a:rPr lang="en-US" sz="1800" dirty="0">
                <a:solidFill>
                  <a:schemeClr val="tx2">
                    <a:lumMod val="10000"/>
                  </a:schemeClr>
                </a:solidFill>
              </a:rPr>
              <a:t> </a:t>
            </a:r>
            <a:r>
              <a:rPr lang="en-US" sz="1800" dirty="0" err="1">
                <a:solidFill>
                  <a:schemeClr val="tx2">
                    <a:lumMod val="10000"/>
                  </a:schemeClr>
                </a:solidFill>
              </a:rPr>
              <a:t>trọng</a:t>
            </a:r>
            <a:r>
              <a:rPr lang="en-US" sz="1800" dirty="0">
                <a:solidFill>
                  <a:schemeClr val="tx2">
                    <a:lumMod val="10000"/>
                  </a:schemeClr>
                </a:solidFill>
              </a:rPr>
              <a:t> </a:t>
            </a:r>
            <a:r>
              <a:rPr lang="en-US" sz="1800" dirty="0" err="1">
                <a:solidFill>
                  <a:schemeClr val="tx2">
                    <a:lumMod val="10000"/>
                  </a:schemeClr>
                </a:solidFill>
              </a:rPr>
              <a:t>chưa</a:t>
            </a:r>
            <a:r>
              <a:rPr lang="en-US" sz="1800" dirty="0">
                <a:solidFill>
                  <a:schemeClr val="tx2">
                    <a:lumMod val="10000"/>
                  </a:schemeClr>
                </a:solidFill>
              </a:rPr>
              <a:t> </a:t>
            </a:r>
            <a:r>
              <a:rPr lang="en-US" sz="1800" dirty="0" err="1">
                <a:solidFill>
                  <a:schemeClr val="tx2">
                    <a:lumMod val="10000"/>
                  </a:schemeClr>
                </a:solidFill>
              </a:rPr>
              <a:t>được</a:t>
            </a:r>
            <a:r>
              <a:rPr lang="en-US" sz="1800" dirty="0">
                <a:solidFill>
                  <a:schemeClr val="tx2">
                    <a:lumMod val="10000"/>
                  </a:schemeClr>
                </a:solidFill>
              </a:rPr>
              <a:t> </a:t>
            </a:r>
            <a:r>
              <a:rPr lang="en-US" sz="1800" dirty="0" err="1">
                <a:solidFill>
                  <a:schemeClr val="tx2">
                    <a:lumMod val="10000"/>
                  </a:schemeClr>
                </a:solidFill>
              </a:rPr>
              <a:t>triển</a:t>
            </a:r>
            <a:r>
              <a:rPr lang="en-US" sz="1800" dirty="0">
                <a:solidFill>
                  <a:schemeClr val="tx2">
                    <a:lumMod val="10000"/>
                  </a:schemeClr>
                </a:solidFill>
              </a:rPr>
              <a:t> </a:t>
            </a:r>
            <a:r>
              <a:rPr lang="en-US" sz="1800" dirty="0" err="1">
                <a:solidFill>
                  <a:schemeClr val="tx2">
                    <a:lumMod val="10000"/>
                  </a:schemeClr>
                </a:solidFill>
              </a:rPr>
              <a:t>khai</a:t>
            </a:r>
            <a:endParaRPr lang="vi-VN" sz="1800" dirty="0">
              <a:solidFill>
                <a:schemeClr val="tx2">
                  <a:lumMod val="10000"/>
                </a:schemeClr>
              </a:solidFill>
            </a:endParaRPr>
          </a:p>
          <a:p>
            <a:pPr marL="285750" lvl="0" indent="-285750" fontAlgn="base">
              <a:buFont typeface="Wingdings" panose="05000000000000000000" pitchFamily="2" charset="2"/>
              <a:buChar char="Ø"/>
            </a:pPr>
            <a:r>
              <a:rPr lang="en-US" sz="1800" dirty="0" err="1">
                <a:solidFill>
                  <a:schemeClr val="tx2">
                    <a:lumMod val="10000"/>
                  </a:schemeClr>
                </a:solidFill>
              </a:rPr>
              <a:t>Chưa</a:t>
            </a:r>
            <a:r>
              <a:rPr lang="en-US" sz="1800" dirty="0">
                <a:solidFill>
                  <a:schemeClr val="tx2">
                    <a:lumMod val="10000"/>
                  </a:schemeClr>
                </a:solidFill>
              </a:rPr>
              <a:t> </a:t>
            </a:r>
            <a:r>
              <a:rPr lang="vi-VN" sz="1800" dirty="0">
                <a:solidFill>
                  <a:schemeClr val="tx2">
                    <a:lumMod val="10000"/>
                  </a:schemeClr>
                </a:solidFill>
              </a:rPr>
              <a:t>làm đươc các viên kim cương đặc biệt</a:t>
            </a:r>
          </a:p>
          <a:p>
            <a:pPr marL="285750" lvl="0" indent="-285750" fontAlgn="base">
              <a:buFont typeface="Wingdings" panose="05000000000000000000" pitchFamily="2" charset="2"/>
              <a:buChar char="Ø"/>
            </a:pPr>
            <a:r>
              <a:rPr lang="vi-VN" dirty="0">
                <a:solidFill>
                  <a:schemeClr val="tx2">
                    <a:lumMod val="10000"/>
                  </a:schemeClr>
                </a:solidFill>
              </a:rPr>
              <a:t>Chưa làm được hiệu ứng khi kéo, thả các viên kim </a:t>
            </a:r>
            <a:r>
              <a:rPr lang="vi-VN" dirty="0" smtClean="0">
                <a:solidFill>
                  <a:schemeClr val="tx2">
                    <a:lumMod val="10000"/>
                  </a:schemeClr>
                </a:solidFill>
              </a:rPr>
              <a:t>cương</a:t>
            </a:r>
            <a:endParaRPr lang="en-US" dirty="0">
              <a:solidFill>
                <a:schemeClr val="tx2">
                  <a:lumMod val="10000"/>
                </a:schemeClr>
              </a:solidFill>
            </a:endParaRPr>
          </a:p>
          <a:p>
            <a:pPr marL="285750" lvl="0" indent="-285750" fontAlgn="base">
              <a:buFont typeface="Wingdings" panose="05000000000000000000" pitchFamily="2" charset="2"/>
              <a:buChar char="Ø"/>
            </a:pPr>
            <a:r>
              <a:rPr lang="en-US" dirty="0" err="1" smtClean="0">
                <a:solidFill>
                  <a:schemeClr val="tx2">
                    <a:lumMod val="10000"/>
                  </a:schemeClr>
                </a:solidFill>
              </a:rPr>
              <a:t>Chưa</a:t>
            </a:r>
            <a:r>
              <a:rPr lang="en-US" dirty="0" smtClean="0">
                <a:solidFill>
                  <a:schemeClr val="tx2">
                    <a:lumMod val="10000"/>
                  </a:schemeClr>
                </a:solidFill>
              </a:rPr>
              <a:t> </a:t>
            </a:r>
            <a:r>
              <a:rPr lang="en-US" dirty="0" err="1" smtClean="0">
                <a:solidFill>
                  <a:schemeClr val="tx2">
                    <a:lumMod val="10000"/>
                  </a:schemeClr>
                </a:solidFill>
              </a:rPr>
              <a:t>làm</a:t>
            </a:r>
            <a:r>
              <a:rPr lang="en-US" dirty="0" smtClean="0">
                <a:solidFill>
                  <a:schemeClr val="tx2">
                    <a:lumMod val="10000"/>
                  </a:schemeClr>
                </a:solidFill>
              </a:rPr>
              <a:t> </a:t>
            </a:r>
            <a:r>
              <a:rPr lang="en-US" dirty="0" err="1" smtClean="0">
                <a:solidFill>
                  <a:schemeClr val="tx2">
                    <a:lumMod val="10000"/>
                  </a:schemeClr>
                </a:solidFill>
              </a:rPr>
              <a:t>được</a:t>
            </a:r>
            <a:r>
              <a:rPr lang="en-US" dirty="0" smtClean="0">
                <a:solidFill>
                  <a:schemeClr val="tx2">
                    <a:lumMod val="10000"/>
                  </a:schemeClr>
                </a:solidFill>
              </a:rPr>
              <a:t> </a:t>
            </a:r>
            <a:r>
              <a:rPr lang="en-US" dirty="0" err="1" smtClean="0">
                <a:solidFill>
                  <a:schemeClr val="tx2">
                    <a:lumMod val="10000"/>
                  </a:schemeClr>
                </a:solidFill>
              </a:rPr>
              <a:t>cơ</a:t>
            </a:r>
            <a:r>
              <a:rPr lang="en-US" dirty="0" smtClean="0">
                <a:solidFill>
                  <a:schemeClr val="tx2">
                    <a:lumMod val="10000"/>
                  </a:schemeClr>
                </a:solidFill>
              </a:rPr>
              <a:t> </a:t>
            </a:r>
            <a:r>
              <a:rPr lang="en-US" dirty="0" err="1" smtClean="0">
                <a:solidFill>
                  <a:schemeClr val="tx2">
                    <a:lumMod val="10000"/>
                  </a:schemeClr>
                </a:solidFill>
              </a:rPr>
              <a:t>sở</a:t>
            </a:r>
            <a:r>
              <a:rPr lang="en-US" dirty="0" smtClean="0">
                <a:solidFill>
                  <a:schemeClr val="tx2">
                    <a:lumMod val="10000"/>
                  </a:schemeClr>
                </a:solidFill>
              </a:rPr>
              <a:t> </a:t>
            </a:r>
            <a:r>
              <a:rPr lang="en-US" dirty="0" err="1" smtClean="0">
                <a:solidFill>
                  <a:schemeClr val="tx2">
                    <a:lumMod val="10000"/>
                  </a:schemeClr>
                </a:solidFill>
              </a:rPr>
              <a:t>dữ</a:t>
            </a:r>
            <a:r>
              <a:rPr lang="en-US" dirty="0" smtClean="0">
                <a:solidFill>
                  <a:schemeClr val="tx2">
                    <a:lumMod val="10000"/>
                  </a:schemeClr>
                </a:solidFill>
              </a:rPr>
              <a:t> </a:t>
            </a:r>
            <a:r>
              <a:rPr lang="en-US" dirty="0" err="1" smtClean="0">
                <a:solidFill>
                  <a:schemeClr val="tx2">
                    <a:lumMod val="10000"/>
                  </a:schemeClr>
                </a:solidFill>
              </a:rPr>
              <a:t>liệu</a:t>
            </a:r>
            <a:endParaRPr lang="en-US" dirty="0" smtClean="0">
              <a:solidFill>
                <a:schemeClr val="tx2">
                  <a:lumMod val="10000"/>
                </a:schemeClr>
              </a:solidFill>
            </a:endParaRPr>
          </a:p>
        </p:txBody>
      </p:sp>
      <p:pic>
        <p:nvPicPr>
          <p:cNvPr id="13" name="Picture Placeholder 6">
            <a:extLst>
              <a:ext uri="{FF2B5EF4-FFF2-40B4-BE49-F238E27FC236}">
                <a16:creationId xmlns:a16="http://schemas.microsoft.com/office/drawing/2014/main" id="{5FF5CD59-4015-81B2-4C72-BCB239B39594}"/>
              </a:ext>
            </a:extLst>
          </p:cNvPr>
          <p:cNvPicPr>
            <a:picLocks noChangeAspect="1"/>
          </p:cNvPicPr>
          <p:nvPr/>
        </p:nvPicPr>
        <p:blipFill>
          <a:blip r:embed="rId2"/>
          <a:srcRect l="3487" r="3487"/>
          <a:stretch>
            <a:fillRect/>
          </a:stretch>
        </p:blipFill>
        <p:spPr>
          <a:xfrm>
            <a:off x="8029577" y="1455575"/>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pic>
    </p:spTree>
    <p:extLst>
      <p:ext uri="{BB962C8B-B14F-4D97-AF65-F5344CB8AC3E}">
        <p14:creationId xmlns:p14="http://schemas.microsoft.com/office/powerpoint/2010/main" val="17430863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vi-VN"/>
              <a:t>1</a:t>
            </a:r>
            <a:r>
              <a:rPr lang="en-US"/>
              <a:t>/</a:t>
            </a:r>
            <a:r>
              <a:rPr lang="vi-VN"/>
              <a:t>6</a:t>
            </a:r>
            <a:r>
              <a:rPr lang="en-US"/>
              <a:t>/20</a:t>
            </a:r>
            <a:r>
              <a:rPr lang="vi-VN"/>
              <a:t>23</a:t>
            </a:r>
            <a:endParaRPr lang="en-US"/>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28</a:t>
            </a:fld>
            <a:endParaRPr lang="en-US"/>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vi-VN"/>
              <a:t>DIAMOND GAME</a:t>
            </a:r>
            <a:endParaRPr lang="en-US"/>
          </a:p>
        </p:txBody>
      </p:sp>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vi-VN"/>
              <a:t>Nhóm </a:t>
            </a:r>
            <a:endParaRPr lang="en-US"/>
          </a:p>
          <a:p>
            <a:endParaRPr lang="en-US"/>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2"/>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3"/>
          <a:srcRect t="108" b="108"/>
          <a:stretch/>
        </p:blipFill>
        <p:spPr/>
      </p:pic>
      <p:sp>
        <p:nvSpPr>
          <p:cNvPr id="3" name="Picture Placeholder 2">
            <a:extLst>
              <a:ext uri="{FF2B5EF4-FFF2-40B4-BE49-F238E27FC236}">
                <a16:creationId xmlns:a16="http://schemas.microsoft.com/office/drawing/2014/main" id="{FA887148-0209-A6EB-9A36-EFDC6C20EAA1}"/>
              </a:ext>
            </a:extLst>
          </p:cNvPr>
          <p:cNvSpPr>
            <a:spLocks noGrp="1"/>
          </p:cNvSpPr>
          <p:nvPr>
            <p:ph type="pic" sz="quarter" idx="14"/>
          </p:nvPr>
        </p:nvSpPr>
        <p:spPr/>
      </p:sp>
      <p:pic>
        <p:nvPicPr>
          <p:cNvPr id="4" name="Picture 4" descr="Vector Logo] Trường Cao Đẳng Công Nghệ Thủ Đức - TDC - Download Định Dạng  EPS, SVG Cho AI, Corel » Hải Triều">
            <a:extLst>
              <a:ext uri="{FF2B5EF4-FFF2-40B4-BE49-F238E27FC236}">
                <a16:creationId xmlns:a16="http://schemas.microsoft.com/office/drawing/2014/main" id="{50CC080D-3BA2-F21C-D448-17F61540E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111" y="407499"/>
            <a:ext cx="1952279" cy="19522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Placeholder 13">
            <a:extLst>
              <a:ext uri="{FF2B5EF4-FFF2-40B4-BE49-F238E27FC236}">
                <a16:creationId xmlns:a16="http://schemas.microsoft.com/office/drawing/2014/main" id="{C38919F5-6758-5853-C12E-26ACBF0CB2F6}"/>
              </a:ext>
            </a:extLst>
          </p:cNvPr>
          <p:cNvPicPr>
            <a:picLocks noGrp="1" noChangeAspect="1"/>
          </p:cNvPicPr>
          <p:nvPr>
            <p:ph type="pic" sz="quarter" idx="15"/>
          </p:nvPr>
        </p:nvPicPr>
        <p:blipFill>
          <a:blip r:embed="rId5"/>
          <a:srcRect l="3162" r="3162"/>
          <a:stretch>
            <a:fillRect/>
          </a:stretch>
        </p:blipFill>
        <p:spPr>
          <a:xfrm>
            <a:off x="3805935" y="1856145"/>
            <a:ext cx="2290065" cy="2273502"/>
          </a:xfrm>
        </p:spPr>
      </p:pic>
    </p:spTree>
    <p:extLst>
      <p:ext uri="{BB962C8B-B14F-4D97-AF65-F5344CB8AC3E}">
        <p14:creationId xmlns:p14="http://schemas.microsoft.com/office/powerpoint/2010/main" val="92731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vi-VN">
                <a:latin typeface="Arial" panose="020B0604020202020204" pitchFamily="34" charset="0"/>
                <a:cs typeface="Arial" panose="020B0604020202020204" pitchFamily="34" charset="0"/>
              </a:rPr>
              <a:t>I. GIỚI THIỆU</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9239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1665519"/>
            <a:ext cx="6190488" cy="4506681"/>
          </a:xfrm>
        </p:spPr>
        <p:txBody>
          <a:bodyPr>
            <a:normAutofit/>
          </a:bodyPr>
          <a:lstStyle/>
          <a:p>
            <a:pPr marL="91440" marR="0">
              <a:spcBef>
                <a:spcPts val="300"/>
              </a:spcBef>
              <a:spcAft>
                <a:spcPts val="600"/>
              </a:spcAft>
            </a:pPr>
            <a:r>
              <a:rPr lang="en-US" sz="1800" err="1">
                <a:effectLst/>
                <a:latin typeface="Arial" panose="020B0604020202020204" pitchFamily="34" charset="0"/>
                <a:ea typeface="Arial" panose="020B0604020202020204" pitchFamily="34" charset="0"/>
              </a:rPr>
              <a:t>Ứng</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dụng</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tên</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là</a:t>
            </a:r>
            <a:r>
              <a:rPr lang="en-US" sz="1800">
                <a:effectLst/>
                <a:latin typeface="Arial" panose="020B0604020202020204" pitchFamily="34" charset="0"/>
                <a:ea typeface="Arial" panose="020B0604020202020204" pitchFamily="34" charset="0"/>
              </a:rPr>
              <a:t> Diamond Game</a:t>
            </a:r>
            <a:endParaRPr lang="en-US" sz="1800">
              <a:effectLst/>
              <a:latin typeface="Times New Roman" panose="02020603050405020304" pitchFamily="18" charset="0"/>
              <a:ea typeface="Times New Roman" panose="02020603050405020304" pitchFamily="18" charset="0"/>
            </a:endParaRPr>
          </a:p>
          <a:p>
            <a:pPr marL="91440" marR="0">
              <a:spcBef>
                <a:spcPts val="300"/>
              </a:spcBef>
              <a:spcAft>
                <a:spcPts val="600"/>
              </a:spcAft>
            </a:pPr>
            <a:r>
              <a:rPr lang="en-US" sz="1800" err="1">
                <a:effectLst/>
                <a:latin typeface="Arial" panose="020B0604020202020204" pitchFamily="34" charset="0"/>
                <a:ea typeface="Arial" panose="020B0604020202020204" pitchFamily="34" charset="0"/>
              </a:rPr>
              <a:t>Ứng</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dụng</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là</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trò</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chơi</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giải</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trí</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nhằm</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rèn</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luyện</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tư</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duy</a:t>
            </a:r>
            <a:r>
              <a:rPr lang="en-US" sz="1800">
                <a:effectLst/>
                <a:latin typeface="Arial" panose="020B0604020202020204" pitchFamily="34" charset="0"/>
                <a:ea typeface="Arial" panose="020B0604020202020204" pitchFamily="34" charset="0"/>
              </a:rPr>
              <a:t> logic, </a:t>
            </a:r>
            <a:r>
              <a:rPr lang="en-US" sz="1800" err="1">
                <a:effectLst/>
                <a:latin typeface="Arial" panose="020B0604020202020204" pitchFamily="34" charset="0"/>
                <a:ea typeface="Arial" panose="020B0604020202020204" pitchFamily="34" charset="0"/>
              </a:rPr>
              <a:t>kích</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thích</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tư</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duy</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sáng</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tạo</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cũng</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như</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có</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thể</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tăng</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cương</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trí</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nhớ</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để</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có</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thể</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giải</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quyết</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các</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cấp</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độ</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khó</a:t>
            </a:r>
            <a:r>
              <a:rPr lang="en-US" sz="1800">
                <a:effectLst/>
                <a:latin typeface="Arial" panose="020B0604020202020204" pitchFamily="34" charset="0"/>
                <a:ea typeface="Arial" panose="020B0604020202020204" pitchFamily="34" charset="0"/>
              </a:rPr>
              <a:t>.</a:t>
            </a:r>
            <a:r>
              <a:rPr lang="vi-VN"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Phù</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hợp</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cho</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người</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chơi</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từ</a:t>
            </a:r>
            <a:r>
              <a:rPr lang="en-US" sz="1800">
                <a:effectLst/>
                <a:latin typeface="Arial" panose="020B0604020202020204" pitchFamily="34" charset="0"/>
                <a:ea typeface="Arial" panose="020B0604020202020204" pitchFamily="34" charset="0"/>
              </a:rPr>
              <a:t> 5 </a:t>
            </a:r>
            <a:r>
              <a:rPr lang="en-US" sz="1800" err="1">
                <a:effectLst/>
                <a:latin typeface="Arial" panose="020B0604020202020204" pitchFamily="34" charset="0"/>
                <a:ea typeface="Arial" panose="020B0604020202020204" pitchFamily="34" charset="0"/>
              </a:rPr>
              <a:t>tuổi</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trở</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lên</a:t>
            </a:r>
            <a:r>
              <a:rPr lang="en-US" sz="1800">
                <a:effectLst/>
                <a:latin typeface="Arial" panose="020B0604020202020204" pitchFamily="34" charset="0"/>
                <a:ea typeface="Arial" panose="020B0604020202020204" pitchFamily="34" charset="0"/>
              </a:rPr>
              <a:t>.</a:t>
            </a:r>
            <a:endParaRPr lang="en-US" sz="1800">
              <a:effectLst/>
              <a:latin typeface="Times New Roman" panose="02020603050405020304" pitchFamily="18" charset="0"/>
              <a:ea typeface="Times New Roman" panose="02020603050405020304" pitchFamily="18" charset="0"/>
            </a:endParaRPr>
          </a:p>
          <a:p>
            <a:pPr marL="91440" marR="0">
              <a:spcBef>
                <a:spcPts val="300"/>
              </a:spcBef>
              <a:spcAft>
                <a:spcPts val="600"/>
              </a:spcAft>
            </a:pPr>
            <a:r>
              <a:rPr lang="en-US" sz="1800" err="1">
                <a:effectLst/>
                <a:latin typeface="Arial" panose="020B0604020202020204" pitchFamily="34" charset="0"/>
                <a:ea typeface="Arial" panose="020B0604020202020204" pitchFamily="34" charset="0"/>
              </a:rPr>
              <a:t>Ứng</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dụng</a:t>
            </a:r>
            <a:r>
              <a:rPr lang="en-US" sz="1800">
                <a:effectLst/>
                <a:latin typeface="Arial" panose="020B0604020202020204" pitchFamily="34" charset="0"/>
                <a:ea typeface="Arial" panose="020B0604020202020204" pitchFamily="34" charset="0"/>
              </a:rPr>
              <a:t> “Diamond Game” </a:t>
            </a:r>
            <a:r>
              <a:rPr lang="en-US" sz="1800" err="1">
                <a:effectLst/>
                <a:latin typeface="Arial" panose="020B0604020202020204" pitchFamily="34" charset="0"/>
                <a:ea typeface="Arial" panose="020B0604020202020204" pitchFamily="34" charset="0"/>
              </a:rPr>
              <a:t>có</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chế</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dộ</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chơi</a:t>
            </a:r>
            <a:r>
              <a:rPr lang="en-US" sz="1800">
                <a:effectLst/>
                <a:latin typeface="Arial" panose="020B0604020202020204" pitchFamily="34" charset="0"/>
                <a:ea typeface="Arial" panose="020B0604020202020204" pitchFamily="34" charset="0"/>
              </a:rPr>
              <a:t> online </a:t>
            </a:r>
            <a:r>
              <a:rPr lang="en-US" sz="1800" err="1">
                <a:effectLst/>
                <a:latin typeface="Arial" panose="020B0604020202020204" pitchFamily="34" charset="0"/>
                <a:ea typeface="Arial" panose="020B0604020202020204" pitchFamily="34" charset="0"/>
              </a:rPr>
              <a:t>giúp</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người</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dùng</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có</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thể</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kết</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nối</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đến</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những</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người</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chơi</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khác</a:t>
            </a:r>
            <a:r>
              <a:rPr lang="en-US" sz="1800">
                <a:effectLst/>
                <a:latin typeface="Arial" panose="020B0604020202020204" pitchFamily="34" charset="0"/>
                <a:ea typeface="Arial" panose="020B0604020202020204" pitchFamily="34" charset="0"/>
              </a:rPr>
              <a:t> qua </a:t>
            </a:r>
            <a:r>
              <a:rPr lang="en-US" sz="1800" err="1">
                <a:effectLst/>
                <a:latin typeface="Arial" panose="020B0604020202020204" pitchFamily="34" charset="0"/>
                <a:ea typeface="Arial" panose="020B0604020202020204" pitchFamily="34" charset="0"/>
              </a:rPr>
              <a:t>những</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chế</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độ</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chơi</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kịch</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tính</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hấp</a:t>
            </a:r>
            <a:r>
              <a:rPr lang="en-US" sz="1800">
                <a:effectLst/>
                <a:latin typeface="Arial" panose="020B0604020202020204" pitchFamily="34" charset="0"/>
                <a:ea typeface="Arial" panose="020B0604020202020204" pitchFamily="34" charset="0"/>
              </a:rPr>
              <a:t> dẫn.</a:t>
            </a:r>
            <a:r>
              <a:rPr lang="vi-VN" sz="1800">
                <a:effectLst/>
                <a:latin typeface="Arial" panose="020B0604020202020204" pitchFamily="34" charset="0"/>
                <a:ea typeface="Arial" panose="020B0604020202020204" pitchFamily="34" charset="0"/>
              </a:rPr>
              <a:t> </a:t>
            </a:r>
            <a:r>
              <a:rPr lang="en-US" sz="1800">
                <a:effectLst/>
                <a:latin typeface="Arial" panose="020B0604020202020204" pitchFamily="34" charset="0"/>
                <a:ea typeface="Arial" panose="020B0604020202020204" pitchFamily="34" charset="0"/>
              </a:rPr>
              <a:t>”Diamond Game” </a:t>
            </a:r>
            <a:r>
              <a:rPr lang="en-US" sz="1800" err="1">
                <a:effectLst/>
                <a:latin typeface="Arial" panose="020B0604020202020204" pitchFamily="34" charset="0"/>
                <a:ea typeface="Arial" panose="020B0604020202020204" pitchFamily="34" charset="0"/>
              </a:rPr>
              <a:t>cũng</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có</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thể</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chơi</a:t>
            </a:r>
            <a:r>
              <a:rPr lang="en-US" sz="1800">
                <a:effectLst/>
                <a:latin typeface="Arial" panose="020B0604020202020204" pitchFamily="34" charset="0"/>
                <a:ea typeface="Arial" panose="020B0604020202020204" pitchFamily="34" charset="0"/>
              </a:rPr>
              <a:t> offline </a:t>
            </a:r>
            <a:r>
              <a:rPr lang="en-US" sz="1800" err="1">
                <a:effectLst/>
                <a:latin typeface="Arial" panose="020B0604020202020204" pitchFamily="34" charset="0"/>
                <a:ea typeface="Arial" panose="020B0604020202020204" pitchFamily="34" charset="0"/>
              </a:rPr>
              <a:t>nếu</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người</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dùng</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không</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có</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kết</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nối</a:t>
            </a:r>
            <a:r>
              <a:rPr lang="en-US" sz="1800">
                <a:effectLst/>
                <a:latin typeface="Arial" panose="020B0604020202020204" pitchFamily="34" charset="0"/>
                <a:ea typeface="Arial" panose="020B0604020202020204" pitchFamily="34" charset="0"/>
              </a:rPr>
              <a:t> </a:t>
            </a:r>
            <a:r>
              <a:rPr lang="en-US" sz="1800" err="1">
                <a:effectLst/>
                <a:latin typeface="Arial" panose="020B0604020202020204" pitchFamily="34" charset="0"/>
                <a:ea typeface="Arial" panose="020B0604020202020204" pitchFamily="34" charset="0"/>
              </a:rPr>
              <a:t>với</a:t>
            </a:r>
            <a:r>
              <a:rPr lang="en-US" sz="1800">
                <a:effectLst/>
                <a:latin typeface="Arial" panose="020B0604020202020204" pitchFamily="34" charset="0"/>
                <a:ea typeface="Arial" panose="020B0604020202020204" pitchFamily="34" charset="0"/>
              </a:rPr>
              <a:t> internet.</a:t>
            </a:r>
            <a:endParaRPr lang="en-US" sz="1800">
              <a:effectLst/>
              <a:latin typeface="Times New Roman" panose="02020603050405020304" pitchFamily="18" charset="0"/>
              <a:ea typeface="Times New Roman" panose="02020603050405020304" pitchFamily="18" charset="0"/>
            </a:endParaRPr>
          </a:p>
          <a:p>
            <a:endParaRPr lang="en-US"/>
          </a:p>
        </p:txBody>
      </p:sp>
      <p:pic>
        <p:nvPicPr>
          <p:cNvPr id="7" name="Picture Placeholder 6">
            <a:extLst>
              <a:ext uri="{FF2B5EF4-FFF2-40B4-BE49-F238E27FC236}">
                <a16:creationId xmlns:a16="http://schemas.microsoft.com/office/drawing/2014/main" id="{15006735-E4D2-964E-DA06-7C0B3A8E3CE5}"/>
              </a:ext>
            </a:extLst>
          </p:cNvPr>
          <p:cNvPicPr>
            <a:picLocks noGrp="1" noChangeAspect="1"/>
          </p:cNvPicPr>
          <p:nvPr>
            <p:ph type="pic" sz="quarter" idx="13"/>
          </p:nvPr>
        </p:nvPicPr>
        <p:blipFill>
          <a:blip r:embed="rId2"/>
          <a:srcRect l="3487" r="3487"/>
          <a:stretch>
            <a:fillRect/>
          </a:stretch>
        </p:blipFill>
        <p:spPr>
          <a:xfrm>
            <a:off x="7787867" y="1295516"/>
            <a:ext cx="4266960" cy="4266968"/>
          </a:xfrm>
        </p:spPr>
      </p:pic>
      <p:sp>
        <p:nvSpPr>
          <p:cNvPr id="13" name="TextBox 12">
            <a:extLst>
              <a:ext uri="{FF2B5EF4-FFF2-40B4-BE49-F238E27FC236}">
                <a16:creationId xmlns:a16="http://schemas.microsoft.com/office/drawing/2014/main" id="{07794AC5-65E4-CDA6-07F6-ED3AFF5A33D3}"/>
              </a:ext>
            </a:extLst>
          </p:cNvPr>
          <p:cNvSpPr txBox="1"/>
          <p:nvPr/>
        </p:nvSpPr>
        <p:spPr>
          <a:xfrm>
            <a:off x="850392" y="162580"/>
            <a:ext cx="3716073" cy="523220"/>
          </a:xfrm>
          <a:prstGeom prst="rect">
            <a:avLst/>
          </a:prstGeom>
          <a:noFill/>
        </p:spPr>
        <p:txBody>
          <a:bodyPr wrap="square" rtlCol="0">
            <a:spAutoFit/>
          </a:bodyPr>
          <a:lstStyle/>
          <a:p>
            <a:pPr marL="342900" indent="-342900">
              <a:buFont typeface="+mj-lt"/>
              <a:buAutoNum type="arabicPeriod"/>
            </a:pPr>
            <a:r>
              <a:rPr lang="vi-VN" sz="2800"/>
              <a:t>Mô tả ứng dụng:</a:t>
            </a:r>
            <a:endParaRPr lang="en-US" sz="2800"/>
          </a:p>
        </p:txBody>
      </p:sp>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0C29651-8311-34B6-8ED3-E804BF669074}"/>
              </a:ext>
            </a:extLst>
          </p:cNvPr>
          <p:cNvSpPr>
            <a:spLocks noGrp="1"/>
          </p:cNvSpPr>
          <p:nvPr>
            <p:ph idx="1"/>
          </p:nvPr>
        </p:nvSpPr>
        <p:spPr>
          <a:xfrm>
            <a:off x="850391" y="935037"/>
            <a:ext cx="7145943" cy="5237163"/>
          </a:xfrm>
        </p:spPr>
        <p:txBody>
          <a:bodyPr>
            <a:normAutofit fontScale="92500" lnSpcReduction="20000"/>
          </a:bodyPr>
          <a:lstStyle/>
          <a:p>
            <a:pPr marL="1905" marR="0" indent="-1905">
              <a:spcBef>
                <a:spcPts val="0"/>
              </a:spcBef>
              <a:spcAft>
                <a:spcPts val="0"/>
              </a:spcAft>
              <a:tabLst>
                <a:tab pos="647700" algn="l"/>
              </a:tabLst>
            </a:pPr>
            <a:r>
              <a:rPr lang="en-US" sz="1800" b="1" i="1">
                <a:effectLst/>
                <a:latin typeface="Times New Roman" panose="02020603050405020304" pitchFamily="18" charset="0"/>
                <a:ea typeface="Times New Roman" panose="02020603050405020304" pitchFamily="18" charset="0"/>
              </a:rPr>
              <a:t>Diamond Game</a:t>
            </a:r>
            <a:r>
              <a:rPr lang="en-US" sz="1800">
                <a:effectLst/>
                <a:latin typeface="Times New Roman" panose="02020603050405020304" pitchFamily="18" charset="0"/>
                <a:ea typeface="Times New Roman" panose="02020603050405020304" pitchFamily="18" charset="0"/>
              </a:rPr>
              <a:t> cung cấp một trải nghiệm giải trí thú vị và thú vị. Việc chơi game này giúp người chơi thoát khỏi cuộc sống hằng ngày và giảm bớt căng thẳng, lo lắng và stress. Hình ảnh màu sắc tươi sáng, âm thanh vui nhộn cùng với gameplay thú vị giúp người chơi tạo ra một trạng thái thư giãn và hạnh phúc.</a:t>
            </a:r>
          </a:p>
          <a:p>
            <a:pPr marL="1905" marR="0" indent="-1905">
              <a:spcBef>
                <a:spcPts val="0"/>
              </a:spcBef>
              <a:spcAft>
                <a:spcPts val="0"/>
              </a:spcAft>
              <a:tabLst>
                <a:tab pos="647700" algn="l"/>
              </a:tabLst>
            </a:pPr>
            <a:r>
              <a:rPr lang="en-US" sz="1800" b="1" i="1">
                <a:effectLst/>
                <a:latin typeface="Times New Roman" panose="02020603050405020304" pitchFamily="18" charset="0"/>
                <a:ea typeface="Times New Roman" panose="02020603050405020304" pitchFamily="18" charset="0"/>
              </a:rPr>
              <a:t>Diamond Game  </a:t>
            </a:r>
            <a:r>
              <a:rPr lang="en-US" sz="1800">
                <a:effectLst/>
                <a:latin typeface="Times New Roman" panose="02020603050405020304" pitchFamily="18" charset="0"/>
                <a:ea typeface="Times New Roman" panose="02020603050405020304" pitchFamily="18" charset="0"/>
              </a:rPr>
              <a:t>yêu cầu người chơi suy nghĩ và lập kế hoạch để giải quyết các câu đố. Người chơi phải sắp xếp các viên kim cương một cách thông minh và tìm ra cách khéo léo để xóa các mức độ khó khăn. Điều này kích thích trí tuệ, tư duy logic và khả năng xử lý vấn đề của người chơi.</a:t>
            </a:r>
          </a:p>
          <a:p>
            <a:pPr marL="1905" marR="0" indent="-1905">
              <a:spcBef>
                <a:spcPts val="0"/>
              </a:spcBef>
              <a:spcAft>
                <a:spcPts val="0"/>
              </a:spcAft>
              <a:tabLst>
                <a:tab pos="647700" algn="l"/>
              </a:tabLst>
            </a:pPr>
            <a:r>
              <a:rPr lang="en-US" sz="1800">
                <a:effectLst/>
                <a:latin typeface="Times New Roman" panose="02020603050405020304" pitchFamily="18" charset="0"/>
                <a:ea typeface="Times New Roman" panose="02020603050405020304" pitchFamily="18" charset="0"/>
              </a:rPr>
              <a:t>Trong </a:t>
            </a:r>
            <a:r>
              <a:rPr lang="en-US" sz="1800" b="1" i="1">
                <a:effectLst/>
                <a:latin typeface="Times New Roman" panose="02020603050405020304" pitchFamily="18" charset="0"/>
                <a:ea typeface="Times New Roman" panose="02020603050405020304" pitchFamily="18" charset="0"/>
              </a:rPr>
              <a:t>Diamond Game</a:t>
            </a:r>
            <a:r>
              <a:rPr lang="en-US" sz="1800">
                <a:effectLst/>
                <a:latin typeface="Times New Roman" panose="02020603050405020304" pitchFamily="18" charset="0"/>
                <a:ea typeface="Times New Roman" panose="02020603050405020304" pitchFamily="18" charset="0"/>
              </a:rPr>
              <a:t>, người chơi phải hoàn thành các mục tiêu cụ thể trong mỗi cấp độ. Khi hoàn thành một cấp độ khó, người chơi sẽ cảm thấy hài lòng và thành công. Cảm giác này tạo ra một động lực mạnh mẽ để tiếp tục chơi và đạt được những thành công tiếp theo.</a:t>
            </a:r>
          </a:p>
          <a:p>
            <a:pPr marL="1905" marR="0" indent="-1905">
              <a:spcBef>
                <a:spcPts val="0"/>
              </a:spcBef>
              <a:spcAft>
                <a:spcPts val="0"/>
              </a:spcAft>
              <a:tabLst>
                <a:tab pos="647700" algn="l"/>
              </a:tabLst>
            </a:pPr>
            <a:r>
              <a:rPr lang="en-US" sz="1800" b="1" i="1">
                <a:effectLst/>
                <a:latin typeface="Times New Roman" panose="02020603050405020304" pitchFamily="18" charset="0"/>
                <a:ea typeface="Times New Roman" panose="02020603050405020304" pitchFamily="18" charset="0"/>
              </a:rPr>
              <a:t>Diamond Game</a:t>
            </a:r>
            <a:r>
              <a:rPr lang="en-US" sz="1800">
                <a:effectLst/>
                <a:latin typeface="Times New Roman" panose="02020603050405020304" pitchFamily="18" charset="0"/>
                <a:ea typeface="Times New Roman" panose="02020603050405020304" pitchFamily="18" charset="0"/>
              </a:rPr>
              <a:t> cung cấp tính năng tương tác xã hội, cho phép người chơi kết nối và cạnh tranh với bạn bè thông qua việc chia sẻ điểm số và mời chơi. Điều này tạo ra một khía cạnh xã hội trong trò chơi và thúc đẩy sự giao tiếp và tương tác giữa người chơi.</a:t>
            </a:r>
          </a:p>
          <a:p>
            <a:pPr marL="1905" marR="0" indent="-1905">
              <a:spcBef>
                <a:spcPts val="0"/>
              </a:spcBef>
              <a:spcAft>
                <a:spcPts val="0"/>
              </a:spcAft>
              <a:tabLst>
                <a:tab pos="647700" algn="l"/>
              </a:tabLst>
            </a:pPr>
            <a:r>
              <a:rPr lang="en-US" sz="1800" b="1" i="1">
                <a:effectLst/>
                <a:latin typeface="Times New Roman" panose="02020603050405020304" pitchFamily="18" charset="0"/>
                <a:ea typeface="Times New Roman" panose="02020603050405020304" pitchFamily="18" charset="0"/>
              </a:rPr>
              <a:t>Diamond Game  </a:t>
            </a:r>
            <a:r>
              <a:rPr lang="en-US" sz="1800">
                <a:effectLst/>
                <a:latin typeface="Times New Roman" panose="02020603050405020304" pitchFamily="18" charset="0"/>
                <a:ea typeface="Times New Roman" panose="02020603050405020304" pitchFamily="18" charset="0"/>
              </a:rPr>
              <a:t>có cấu trúc các mức độ giới hạn thời gian, thúc đẩy người chơi phải quản lý thời gian một cách hiệu quả để hoàn thành mục tiêu trong thời gian quy định. Điều này giúp người chơi phát triển kỹ năng quản lý thời gian và cải thiện khả năng phân chia thời gian cho các nhiệm vụ khác trong cuộc sống hàng ngày</a:t>
            </a:r>
          </a:p>
          <a:p>
            <a:endParaRPr lang="en-US"/>
          </a:p>
        </p:txBody>
      </p:sp>
      <p:pic>
        <p:nvPicPr>
          <p:cNvPr id="8" name="Picture Placeholder 6">
            <a:extLst>
              <a:ext uri="{FF2B5EF4-FFF2-40B4-BE49-F238E27FC236}">
                <a16:creationId xmlns:a16="http://schemas.microsoft.com/office/drawing/2014/main" id="{62A6E7E1-1698-C71A-AB6C-02D0D751377B}"/>
              </a:ext>
            </a:extLst>
          </p:cNvPr>
          <p:cNvPicPr>
            <a:picLocks noGrp="1" noChangeAspect="1"/>
          </p:cNvPicPr>
          <p:nvPr>
            <p:ph type="pic" sz="quarter" idx="13"/>
          </p:nvPr>
        </p:nvPicPr>
        <p:blipFill>
          <a:blip r:embed="rId2"/>
          <a:srcRect l="3487" r="3487"/>
          <a:stretch>
            <a:fillRect/>
          </a:stretch>
        </p:blipFill>
        <p:spPr>
          <a:xfrm>
            <a:off x="7996334" y="1295400"/>
            <a:ext cx="4267200" cy="4267200"/>
          </a:xfrm>
        </p:spPr>
      </p:pic>
      <p:sp>
        <p:nvSpPr>
          <p:cNvPr id="9" name="TextBox 8">
            <a:extLst>
              <a:ext uri="{FF2B5EF4-FFF2-40B4-BE49-F238E27FC236}">
                <a16:creationId xmlns:a16="http://schemas.microsoft.com/office/drawing/2014/main" id="{4C6E5686-D1E2-DACC-63A4-98ACC83D1485}"/>
              </a:ext>
            </a:extLst>
          </p:cNvPr>
          <p:cNvSpPr txBox="1"/>
          <p:nvPr/>
        </p:nvSpPr>
        <p:spPr>
          <a:xfrm>
            <a:off x="850391" y="162580"/>
            <a:ext cx="3703881" cy="523220"/>
          </a:xfrm>
          <a:prstGeom prst="rect">
            <a:avLst/>
          </a:prstGeom>
          <a:noFill/>
        </p:spPr>
        <p:txBody>
          <a:bodyPr wrap="square" rtlCol="0">
            <a:spAutoFit/>
          </a:bodyPr>
          <a:lstStyle/>
          <a:p>
            <a:r>
              <a:rPr lang="vi-VN" sz="2800"/>
              <a:t>2. Mô tả ứng dụng:</a:t>
            </a:r>
            <a:endParaRPr lang="en-US" sz="2800"/>
          </a:p>
        </p:txBody>
      </p:sp>
    </p:spTree>
    <p:extLst>
      <p:ext uri="{BB962C8B-B14F-4D97-AF65-F5344CB8AC3E}">
        <p14:creationId xmlns:p14="http://schemas.microsoft.com/office/powerpoint/2010/main" val="3270763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976224"/>
            <a:ext cx="9144000" cy="2340864"/>
          </a:xfrm>
        </p:spPr>
        <p:txBody>
          <a:bodyPr/>
          <a:lstStyle/>
          <a:p>
            <a:r>
              <a:rPr lang="vi-VN">
                <a:latin typeface="Arial" panose="020B0604020202020204" pitchFamily="34" charset="0"/>
                <a:cs typeface="Arial" panose="020B0604020202020204" pitchFamily="34" charset="0"/>
              </a:rPr>
              <a:t>II. Thiết kế và mô tả ứng dụng</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7882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365125"/>
            <a:ext cx="10515600" cy="987813"/>
          </a:xfrm>
        </p:spPr>
        <p:txBody>
          <a:bodyPr>
            <a:noAutofit/>
          </a:bodyPr>
          <a:lstStyle/>
          <a:p>
            <a:r>
              <a:rPr lang="vi-VN" sz="2200">
                <a:latin typeface="Arial" panose="020B0604020202020204" pitchFamily="34" charset="0"/>
                <a:cs typeface="Arial" panose="020B0604020202020204" pitchFamily="34" charset="0"/>
              </a:rPr>
              <a:t>Ứng dụng Diamond Game bao gồm 5 màn hình chính và nhiều màn hình phụ, mỗi màn hình đều có chức năng riêng của nó, chúng được liên kết với nhau và có thể điều hướng qua lại một cách dễ dàng.</a:t>
            </a:r>
            <a:endParaRPr lang="en-US" sz="2200">
              <a:latin typeface="Arial" panose="020B0604020202020204" pitchFamily="34" charset="0"/>
              <a:cs typeface="Arial" panose="020B0604020202020204" pitchFamily="34" charset="0"/>
            </a:endParaRPr>
          </a:p>
        </p:txBody>
      </p:sp>
      <p:pic>
        <p:nvPicPr>
          <p:cNvPr id="5" name="Picture 4" descr="A screenshot of a video game&#10;&#10;Description automatically generated">
            <a:extLst>
              <a:ext uri="{FF2B5EF4-FFF2-40B4-BE49-F238E27FC236}">
                <a16:creationId xmlns:a16="http://schemas.microsoft.com/office/drawing/2014/main" id="{668A6FBE-E766-6AD4-151F-E275AD8D8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145" y="1991188"/>
            <a:ext cx="1837690" cy="3977640"/>
          </a:xfrm>
          <a:prstGeom prst="rect">
            <a:avLst/>
          </a:prstGeom>
        </p:spPr>
      </p:pic>
      <p:pic>
        <p:nvPicPr>
          <p:cNvPr id="6" name="Picture 5" descr="A screenshot of a game&#10;&#10;Description automatically generated">
            <a:extLst>
              <a:ext uri="{FF2B5EF4-FFF2-40B4-BE49-F238E27FC236}">
                <a16:creationId xmlns:a16="http://schemas.microsoft.com/office/drawing/2014/main" id="{93DBAADF-265E-0851-DF93-5C41B9406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5922" y="1991188"/>
            <a:ext cx="1846580" cy="3977640"/>
          </a:xfrm>
          <a:prstGeom prst="rect">
            <a:avLst/>
          </a:prstGeom>
        </p:spPr>
      </p:pic>
      <p:pic>
        <p:nvPicPr>
          <p:cNvPr id="7" name="Picture 6" descr="A screenshot of a game&#10;&#10;Description automatically generated">
            <a:extLst>
              <a:ext uri="{FF2B5EF4-FFF2-40B4-BE49-F238E27FC236}">
                <a16:creationId xmlns:a16="http://schemas.microsoft.com/office/drawing/2014/main" id="{40AD0C46-C4D9-5664-3A2F-9DDAD8442A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1589" y="1991188"/>
            <a:ext cx="1837690" cy="3977640"/>
          </a:xfrm>
          <a:prstGeom prst="rect">
            <a:avLst/>
          </a:prstGeom>
        </p:spPr>
      </p:pic>
      <p:pic>
        <p:nvPicPr>
          <p:cNvPr id="10" name="Picture 9" descr="A screenshot of a game&#10;&#10;Description automatically generated">
            <a:extLst>
              <a:ext uri="{FF2B5EF4-FFF2-40B4-BE49-F238E27FC236}">
                <a16:creationId xmlns:a16="http://schemas.microsoft.com/office/drawing/2014/main" id="{02AF87FD-190D-B74A-FEA2-47DA0055F1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8366" y="1991188"/>
            <a:ext cx="1837690" cy="3977640"/>
          </a:xfrm>
          <a:prstGeom prst="rect">
            <a:avLst/>
          </a:prstGeom>
        </p:spPr>
      </p:pic>
      <p:pic>
        <p:nvPicPr>
          <p:cNvPr id="11" name="Picture 10" descr="A screenshot of a game&#10;&#10;Description automatically generated">
            <a:extLst>
              <a:ext uri="{FF2B5EF4-FFF2-40B4-BE49-F238E27FC236}">
                <a16:creationId xmlns:a16="http://schemas.microsoft.com/office/drawing/2014/main" id="{28755437-D2C4-85B9-CF05-FE26C58BCC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35143" y="1991188"/>
            <a:ext cx="1837690" cy="3977640"/>
          </a:xfrm>
          <a:prstGeom prst="rect">
            <a:avLst/>
          </a:prstGeom>
        </p:spPr>
      </p:pic>
    </p:spTree>
    <p:extLst>
      <p:ext uri="{BB962C8B-B14F-4D97-AF65-F5344CB8AC3E}">
        <p14:creationId xmlns:p14="http://schemas.microsoft.com/office/powerpoint/2010/main" val="783914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365125"/>
            <a:ext cx="10515600" cy="1012379"/>
          </a:xfrm>
        </p:spPr>
        <p:txBody>
          <a:bodyPr>
            <a:normAutofit/>
          </a:bodyPr>
          <a:lstStyle/>
          <a:p>
            <a:r>
              <a:rPr lang="vi-VN" sz="4000"/>
              <a:t>1. Màn hình Home</a:t>
            </a:r>
            <a:endParaRPr lang="en-US" sz="4000"/>
          </a:p>
        </p:txBody>
      </p:sp>
      <p:pic>
        <p:nvPicPr>
          <p:cNvPr id="6" name="Picture 5" descr="A screenshot of a video game&#10;&#10;Description automatically generated">
            <a:extLst>
              <a:ext uri="{FF2B5EF4-FFF2-40B4-BE49-F238E27FC236}">
                <a16:creationId xmlns:a16="http://schemas.microsoft.com/office/drawing/2014/main" id="{FD15C388-BACE-9488-79FA-3ED582017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763" y="1612149"/>
            <a:ext cx="2163277" cy="4682366"/>
          </a:xfrm>
          <a:prstGeom prst="rect">
            <a:avLst/>
          </a:prstGeom>
        </p:spPr>
      </p:pic>
      <p:cxnSp>
        <p:nvCxnSpPr>
          <p:cNvPr id="9" name="Straight Arrow Connector 8">
            <a:extLst>
              <a:ext uri="{FF2B5EF4-FFF2-40B4-BE49-F238E27FC236}">
                <a16:creationId xmlns:a16="http://schemas.microsoft.com/office/drawing/2014/main" id="{0222F9EC-CDC7-A23F-D0D3-9D1FB1263627}"/>
              </a:ext>
            </a:extLst>
          </p:cNvPr>
          <p:cNvCxnSpPr>
            <a:cxnSpLocks/>
            <a:endCxn id="12" idx="1"/>
          </p:cNvCxnSpPr>
          <p:nvPr/>
        </p:nvCxnSpPr>
        <p:spPr>
          <a:xfrm flipV="1">
            <a:off x="3788229" y="1612150"/>
            <a:ext cx="1000081" cy="22424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2" name="Rectangle 11">
            <a:extLst>
              <a:ext uri="{FF2B5EF4-FFF2-40B4-BE49-F238E27FC236}">
                <a16:creationId xmlns:a16="http://schemas.microsoft.com/office/drawing/2014/main" id="{44EA988B-C8EA-A05A-87D6-26712A2E8EF2}"/>
              </a:ext>
            </a:extLst>
          </p:cNvPr>
          <p:cNvSpPr/>
          <p:nvPr/>
        </p:nvSpPr>
        <p:spPr>
          <a:xfrm>
            <a:off x="4788310" y="1387902"/>
            <a:ext cx="5363396" cy="448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User: nơi để đăng nhập, đăng ký và đăng xuất</a:t>
            </a:r>
            <a:endParaRPr lang="en-US"/>
          </a:p>
        </p:txBody>
      </p:sp>
      <p:cxnSp>
        <p:nvCxnSpPr>
          <p:cNvPr id="13" name="Straight Arrow Connector 12">
            <a:extLst>
              <a:ext uri="{FF2B5EF4-FFF2-40B4-BE49-F238E27FC236}">
                <a16:creationId xmlns:a16="http://schemas.microsoft.com/office/drawing/2014/main" id="{221C5E73-7CBF-3CC4-F664-491E5EE84449}"/>
              </a:ext>
            </a:extLst>
          </p:cNvPr>
          <p:cNvCxnSpPr>
            <a:cxnSpLocks/>
            <a:stCxn id="30" idx="3"/>
          </p:cNvCxnSpPr>
          <p:nvPr/>
        </p:nvCxnSpPr>
        <p:spPr>
          <a:xfrm flipV="1">
            <a:off x="3538494" y="2724517"/>
            <a:ext cx="1249816" cy="14881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Rectangle 13">
            <a:extLst>
              <a:ext uri="{FF2B5EF4-FFF2-40B4-BE49-F238E27FC236}">
                <a16:creationId xmlns:a16="http://schemas.microsoft.com/office/drawing/2014/main" id="{276418BC-92E9-5D4B-6188-571C0326E670}"/>
              </a:ext>
            </a:extLst>
          </p:cNvPr>
          <p:cNvSpPr/>
          <p:nvPr/>
        </p:nvSpPr>
        <p:spPr>
          <a:xfrm>
            <a:off x="4788310" y="2489318"/>
            <a:ext cx="3211709" cy="4332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Logo của ứng dụng</a:t>
            </a:r>
            <a:endParaRPr lang="en-US"/>
          </a:p>
        </p:txBody>
      </p:sp>
      <p:sp>
        <p:nvSpPr>
          <p:cNvPr id="16" name="Rectangle 15">
            <a:extLst>
              <a:ext uri="{FF2B5EF4-FFF2-40B4-BE49-F238E27FC236}">
                <a16:creationId xmlns:a16="http://schemas.microsoft.com/office/drawing/2014/main" id="{5558D36F-D6C0-4C2B-81E2-8DA463AEEA45}"/>
              </a:ext>
            </a:extLst>
          </p:cNvPr>
          <p:cNvSpPr/>
          <p:nvPr/>
        </p:nvSpPr>
        <p:spPr>
          <a:xfrm>
            <a:off x="4788310" y="4131102"/>
            <a:ext cx="5363396" cy="610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Game Mode: gồm 4 chế độ Classic, Arcade, Time-Attack, Endless </a:t>
            </a:r>
            <a:endParaRPr lang="en-US"/>
          </a:p>
        </p:txBody>
      </p:sp>
      <p:sp>
        <p:nvSpPr>
          <p:cNvPr id="17" name="Rectangle 16">
            <a:extLst>
              <a:ext uri="{FF2B5EF4-FFF2-40B4-BE49-F238E27FC236}">
                <a16:creationId xmlns:a16="http://schemas.microsoft.com/office/drawing/2014/main" id="{821D3A07-4259-6091-EE95-D4541F20BED6}"/>
              </a:ext>
            </a:extLst>
          </p:cNvPr>
          <p:cNvSpPr/>
          <p:nvPr/>
        </p:nvSpPr>
        <p:spPr>
          <a:xfrm>
            <a:off x="1861046" y="5692965"/>
            <a:ext cx="1822712" cy="315737"/>
          </a:xfrm>
          <a:prstGeom prst="rect">
            <a:avLst/>
          </a:prstGeom>
          <a:noFill/>
          <a:ln w="38100">
            <a:solidFill>
              <a:schemeClr val="accent4">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FCF81FBE-347F-F4D9-4302-FEB47AC758A6}"/>
              </a:ext>
            </a:extLst>
          </p:cNvPr>
          <p:cNvCxnSpPr>
            <a:cxnSpLocks/>
            <a:endCxn id="22" idx="1"/>
          </p:cNvCxnSpPr>
          <p:nvPr/>
        </p:nvCxnSpPr>
        <p:spPr>
          <a:xfrm flipV="1">
            <a:off x="3683758" y="5671809"/>
            <a:ext cx="1104552" cy="16049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2" name="Rectangle 21">
            <a:extLst>
              <a:ext uri="{FF2B5EF4-FFF2-40B4-BE49-F238E27FC236}">
                <a16:creationId xmlns:a16="http://schemas.microsoft.com/office/drawing/2014/main" id="{C43165BA-60E5-6A90-99FD-18DA1A862A9E}"/>
              </a:ext>
            </a:extLst>
          </p:cNvPr>
          <p:cNvSpPr/>
          <p:nvPr/>
        </p:nvSpPr>
        <p:spPr>
          <a:xfrm>
            <a:off x="4788310" y="5393633"/>
            <a:ext cx="5363396" cy="556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Các hỗ trợ: Rank, Setting, Guide, About Us</a:t>
            </a:r>
            <a:endParaRPr lang="en-US"/>
          </a:p>
        </p:txBody>
      </p:sp>
      <p:sp>
        <p:nvSpPr>
          <p:cNvPr id="28" name="Rectangle 27">
            <a:extLst>
              <a:ext uri="{FF2B5EF4-FFF2-40B4-BE49-F238E27FC236}">
                <a16:creationId xmlns:a16="http://schemas.microsoft.com/office/drawing/2014/main" id="{321A4CAF-091D-9100-DEDB-FAF50006A2B8}"/>
              </a:ext>
            </a:extLst>
          </p:cNvPr>
          <p:cNvSpPr/>
          <p:nvPr/>
        </p:nvSpPr>
        <p:spPr>
          <a:xfrm>
            <a:off x="3514824" y="1678528"/>
            <a:ext cx="273405" cy="315737"/>
          </a:xfrm>
          <a:prstGeom prst="rect">
            <a:avLst/>
          </a:prstGeom>
          <a:noFill/>
          <a:ln w="38100">
            <a:solidFill>
              <a:schemeClr val="accent4">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C7AC4E7F-E07C-41A3-3898-946EB14E3E5E}"/>
              </a:ext>
            </a:extLst>
          </p:cNvPr>
          <p:cNvSpPr/>
          <p:nvPr/>
        </p:nvSpPr>
        <p:spPr>
          <a:xfrm>
            <a:off x="2052735" y="2227959"/>
            <a:ext cx="1485759" cy="1290736"/>
          </a:xfrm>
          <a:prstGeom prst="rect">
            <a:avLst/>
          </a:prstGeom>
          <a:noFill/>
          <a:ln w="38100">
            <a:solidFill>
              <a:schemeClr val="accent4">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F2D5B10A-2D97-79BA-CC1D-6B0EBA680337}"/>
              </a:ext>
            </a:extLst>
          </p:cNvPr>
          <p:cNvCxnSpPr>
            <a:cxnSpLocks/>
            <a:stCxn id="36" idx="3"/>
            <a:endCxn id="16" idx="1"/>
          </p:cNvCxnSpPr>
          <p:nvPr/>
        </p:nvCxnSpPr>
        <p:spPr>
          <a:xfrm flipV="1">
            <a:off x="3538494" y="4436276"/>
            <a:ext cx="1249816" cy="8645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6" name="Rectangle 35">
            <a:extLst>
              <a:ext uri="{FF2B5EF4-FFF2-40B4-BE49-F238E27FC236}">
                <a16:creationId xmlns:a16="http://schemas.microsoft.com/office/drawing/2014/main" id="{7B09FBFF-B1E2-1996-FC40-5E142C37A1B7}"/>
              </a:ext>
            </a:extLst>
          </p:cNvPr>
          <p:cNvSpPr/>
          <p:nvPr/>
        </p:nvSpPr>
        <p:spPr>
          <a:xfrm>
            <a:off x="2052735" y="3651819"/>
            <a:ext cx="1485759" cy="1741813"/>
          </a:xfrm>
          <a:prstGeom prst="rect">
            <a:avLst/>
          </a:prstGeom>
          <a:noFill/>
          <a:ln w="38100">
            <a:solidFill>
              <a:schemeClr val="accent4">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7827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game&#10;&#10;Description automatically generated">
            <a:extLst>
              <a:ext uri="{FF2B5EF4-FFF2-40B4-BE49-F238E27FC236}">
                <a16:creationId xmlns:a16="http://schemas.microsoft.com/office/drawing/2014/main" id="{EBD1D6E8-817F-294F-3CF8-E909B687F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0671" y="1331396"/>
            <a:ext cx="2330657" cy="5020370"/>
          </a:xfrm>
          <a:prstGeom prst="rect">
            <a:avLst/>
          </a:prstGeom>
          <a:ln>
            <a:solidFill>
              <a:schemeClr val="accent5">
                <a:lumMod val="75000"/>
              </a:schemeClr>
            </a:solidFill>
          </a:ln>
        </p:spPr>
      </p:pic>
      <p:sp>
        <p:nvSpPr>
          <p:cNvPr id="5" name="Title 3">
            <a:extLst>
              <a:ext uri="{FF2B5EF4-FFF2-40B4-BE49-F238E27FC236}">
                <a16:creationId xmlns:a16="http://schemas.microsoft.com/office/drawing/2014/main" id="{28900377-FD9A-63CF-FBBB-B27F6B60CB25}"/>
              </a:ext>
            </a:extLst>
          </p:cNvPr>
          <p:cNvSpPr>
            <a:spLocks noGrp="1"/>
          </p:cNvSpPr>
          <p:nvPr>
            <p:ph type="title"/>
          </p:nvPr>
        </p:nvSpPr>
        <p:spPr>
          <a:xfrm>
            <a:off x="838200" y="365125"/>
            <a:ext cx="10515600" cy="1012379"/>
          </a:xfrm>
        </p:spPr>
        <p:txBody>
          <a:bodyPr>
            <a:normAutofit/>
          </a:bodyPr>
          <a:lstStyle/>
          <a:p>
            <a:r>
              <a:rPr lang="vi-VN" sz="4000"/>
              <a:t>1. Màn hình Game: Classic Mode</a:t>
            </a:r>
            <a:endParaRPr lang="en-US" sz="4000"/>
          </a:p>
        </p:txBody>
      </p:sp>
      <p:sp>
        <p:nvSpPr>
          <p:cNvPr id="8" name="Rectangle 7">
            <a:extLst>
              <a:ext uri="{FF2B5EF4-FFF2-40B4-BE49-F238E27FC236}">
                <a16:creationId xmlns:a16="http://schemas.microsoft.com/office/drawing/2014/main" id="{0190A804-CD45-72D2-B6F6-78640E8A3655}"/>
              </a:ext>
            </a:extLst>
          </p:cNvPr>
          <p:cNvSpPr/>
          <p:nvPr/>
        </p:nvSpPr>
        <p:spPr>
          <a:xfrm>
            <a:off x="5495730" y="1377505"/>
            <a:ext cx="1287625" cy="628578"/>
          </a:xfrm>
          <a:prstGeom prst="rect">
            <a:avLst/>
          </a:prstGeom>
          <a:noFill/>
          <a:ln w="28575">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AC1639A-B9E5-4457-E8E2-802462FD0D1C}"/>
              </a:ext>
            </a:extLst>
          </p:cNvPr>
          <p:cNvCxnSpPr>
            <a:cxnSpLocks/>
            <a:endCxn id="18" idx="3"/>
          </p:cNvCxnSpPr>
          <p:nvPr/>
        </p:nvCxnSpPr>
        <p:spPr>
          <a:xfrm flipH="1">
            <a:off x="4419103" y="1623527"/>
            <a:ext cx="961052" cy="306469"/>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82D26FD-7855-4CE5-A432-A3DE3C9FBA41}"/>
              </a:ext>
            </a:extLst>
          </p:cNvPr>
          <p:cNvSpPr/>
          <p:nvPr/>
        </p:nvSpPr>
        <p:spPr>
          <a:xfrm>
            <a:off x="933061" y="1312735"/>
            <a:ext cx="3486042" cy="1234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Level, Score, Steps: Hiển thị cấp độ, số lần di chuyển còn lại và điểm hiện tại của màn chơi</a:t>
            </a:r>
            <a:endParaRPr lang="en-US"/>
          </a:p>
        </p:txBody>
      </p:sp>
      <p:sp>
        <p:nvSpPr>
          <p:cNvPr id="25" name="Rectangle 24">
            <a:extLst>
              <a:ext uri="{FF2B5EF4-FFF2-40B4-BE49-F238E27FC236}">
                <a16:creationId xmlns:a16="http://schemas.microsoft.com/office/drawing/2014/main" id="{1F9C0E25-C078-6B32-CD48-115422DE87E8}"/>
              </a:ext>
            </a:extLst>
          </p:cNvPr>
          <p:cNvSpPr/>
          <p:nvPr/>
        </p:nvSpPr>
        <p:spPr>
          <a:xfrm>
            <a:off x="6885991" y="1377504"/>
            <a:ext cx="293357" cy="314290"/>
          </a:xfrm>
          <a:prstGeom prst="rect">
            <a:avLst/>
          </a:prstGeom>
          <a:noFill/>
          <a:ln w="28575">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B5147294-DD4E-3837-C891-21A1925ADEFB}"/>
              </a:ext>
            </a:extLst>
          </p:cNvPr>
          <p:cNvSpPr/>
          <p:nvPr/>
        </p:nvSpPr>
        <p:spPr>
          <a:xfrm>
            <a:off x="7896030" y="1312735"/>
            <a:ext cx="3526972" cy="693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Pause: Tạm dừng hoặc thoát chế độ chơi</a:t>
            </a:r>
            <a:endParaRPr lang="en-US"/>
          </a:p>
        </p:txBody>
      </p:sp>
      <p:cxnSp>
        <p:nvCxnSpPr>
          <p:cNvPr id="27" name="Straight Arrow Connector 26">
            <a:extLst>
              <a:ext uri="{FF2B5EF4-FFF2-40B4-BE49-F238E27FC236}">
                <a16:creationId xmlns:a16="http://schemas.microsoft.com/office/drawing/2014/main" id="{E7424DE0-B70F-E1A8-1CB2-EAFFD5C25016}"/>
              </a:ext>
            </a:extLst>
          </p:cNvPr>
          <p:cNvCxnSpPr>
            <a:cxnSpLocks/>
            <a:stCxn id="25" idx="3"/>
            <a:endCxn id="26" idx="1"/>
          </p:cNvCxnSpPr>
          <p:nvPr/>
        </p:nvCxnSpPr>
        <p:spPr>
          <a:xfrm>
            <a:off x="7179348" y="1534649"/>
            <a:ext cx="716682" cy="12476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F1F4EDBE-02B9-E891-62D4-3BEA29F8C92A}"/>
              </a:ext>
            </a:extLst>
          </p:cNvPr>
          <p:cNvSpPr/>
          <p:nvPr/>
        </p:nvSpPr>
        <p:spPr>
          <a:xfrm>
            <a:off x="5041083" y="2481627"/>
            <a:ext cx="2138265" cy="2841723"/>
          </a:xfrm>
          <a:prstGeom prst="rect">
            <a:avLst/>
          </a:prstGeom>
          <a:noFill/>
          <a:ln w="28575">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332AE8E3-DEE9-672F-395F-67B3B96F5605}"/>
              </a:ext>
            </a:extLst>
          </p:cNvPr>
          <p:cNvCxnSpPr>
            <a:cxnSpLocks/>
            <a:stCxn id="33" idx="1"/>
          </p:cNvCxnSpPr>
          <p:nvPr/>
        </p:nvCxnSpPr>
        <p:spPr>
          <a:xfrm flipH="1">
            <a:off x="4460033" y="3902489"/>
            <a:ext cx="581050"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7D465A3-EC53-09E2-08F4-F7E07979A2DF}"/>
              </a:ext>
            </a:extLst>
          </p:cNvPr>
          <p:cNvSpPr/>
          <p:nvPr/>
        </p:nvSpPr>
        <p:spPr>
          <a:xfrm>
            <a:off x="933061" y="3285227"/>
            <a:ext cx="3526972" cy="1234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Game User Interface: Hiển thị bảng chứa các Item cho phép người dùng thao tác</a:t>
            </a:r>
            <a:endParaRPr lang="en-US"/>
          </a:p>
        </p:txBody>
      </p:sp>
      <p:sp>
        <p:nvSpPr>
          <p:cNvPr id="39" name="Rectangle 38">
            <a:extLst>
              <a:ext uri="{FF2B5EF4-FFF2-40B4-BE49-F238E27FC236}">
                <a16:creationId xmlns:a16="http://schemas.microsoft.com/office/drawing/2014/main" id="{A5AECF0E-A3BC-AF41-1B15-6AA85F834A1D}"/>
              </a:ext>
            </a:extLst>
          </p:cNvPr>
          <p:cNvSpPr/>
          <p:nvPr/>
        </p:nvSpPr>
        <p:spPr>
          <a:xfrm>
            <a:off x="5026866" y="2309056"/>
            <a:ext cx="2138265" cy="211234"/>
          </a:xfrm>
          <a:prstGeom prst="rect">
            <a:avLst/>
          </a:prstGeom>
          <a:noFill/>
          <a:ln w="2857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41643D02-F597-46B1-09B1-7D2C6294A9BD}"/>
              </a:ext>
            </a:extLst>
          </p:cNvPr>
          <p:cNvSpPr/>
          <p:nvPr/>
        </p:nvSpPr>
        <p:spPr>
          <a:xfrm>
            <a:off x="6662834" y="5402424"/>
            <a:ext cx="391110" cy="299986"/>
          </a:xfrm>
          <a:prstGeom prst="rect">
            <a:avLst/>
          </a:prstGeom>
          <a:noFill/>
          <a:ln w="2857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475E8ADA-EF0B-CCFB-C7D6-83FECA124238}"/>
              </a:ext>
            </a:extLst>
          </p:cNvPr>
          <p:cNvCxnSpPr>
            <a:cxnSpLocks/>
            <a:stCxn id="39" idx="3"/>
            <a:endCxn id="49" idx="1"/>
          </p:cNvCxnSpPr>
          <p:nvPr/>
        </p:nvCxnSpPr>
        <p:spPr>
          <a:xfrm>
            <a:off x="7165131" y="2414673"/>
            <a:ext cx="821874" cy="1487815"/>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C547549-BDF0-84A1-9C3F-46A6C64E3C2A}"/>
              </a:ext>
            </a:extLst>
          </p:cNvPr>
          <p:cNvCxnSpPr>
            <a:cxnSpLocks/>
            <a:stCxn id="40" idx="3"/>
            <a:endCxn id="49" idx="1"/>
          </p:cNvCxnSpPr>
          <p:nvPr/>
        </p:nvCxnSpPr>
        <p:spPr>
          <a:xfrm flipV="1">
            <a:off x="7053944" y="3902488"/>
            <a:ext cx="933061" cy="164992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052DC8E-42AE-D4BE-2190-E5BB4064B4B8}"/>
              </a:ext>
            </a:extLst>
          </p:cNvPr>
          <p:cNvSpPr/>
          <p:nvPr/>
        </p:nvSpPr>
        <p:spPr>
          <a:xfrm>
            <a:off x="7987005" y="3451917"/>
            <a:ext cx="3526972" cy="901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TimeLine, Increase Time: không hỗ trợ trong chế độ chơi này</a:t>
            </a:r>
            <a:endParaRPr lang="en-US"/>
          </a:p>
        </p:txBody>
      </p:sp>
      <p:sp>
        <p:nvSpPr>
          <p:cNvPr id="56" name="Rectangle 55">
            <a:extLst>
              <a:ext uri="{FF2B5EF4-FFF2-40B4-BE49-F238E27FC236}">
                <a16:creationId xmlns:a16="http://schemas.microsoft.com/office/drawing/2014/main" id="{ACD233AF-DCE4-4C48-0BB0-B77865C5BDDB}"/>
              </a:ext>
            </a:extLst>
          </p:cNvPr>
          <p:cNvSpPr/>
          <p:nvPr/>
        </p:nvSpPr>
        <p:spPr>
          <a:xfrm>
            <a:off x="5138057" y="5390304"/>
            <a:ext cx="1428253" cy="312106"/>
          </a:xfrm>
          <a:prstGeom prst="rect">
            <a:avLst/>
          </a:prstGeom>
          <a:noFill/>
          <a:ln w="28575">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6C009217-05E5-1B3D-5C0F-2184A569766A}"/>
              </a:ext>
            </a:extLst>
          </p:cNvPr>
          <p:cNvCxnSpPr>
            <a:cxnSpLocks/>
            <a:stCxn id="56" idx="1"/>
            <a:endCxn id="61" idx="3"/>
          </p:cNvCxnSpPr>
          <p:nvPr/>
        </p:nvCxnSpPr>
        <p:spPr>
          <a:xfrm flipH="1">
            <a:off x="4443037" y="5546357"/>
            <a:ext cx="695020" cy="161933"/>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F6A0D9A-620A-C548-6ED3-D4EE077744EE}"/>
              </a:ext>
            </a:extLst>
          </p:cNvPr>
          <p:cNvSpPr/>
          <p:nvPr/>
        </p:nvSpPr>
        <p:spPr>
          <a:xfrm>
            <a:off x="916065" y="5257719"/>
            <a:ext cx="3526972" cy="901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Score x2, Random special diamond, Swap Diamond: các spell của người chơi</a:t>
            </a:r>
            <a:endParaRPr lang="en-US"/>
          </a:p>
        </p:txBody>
      </p:sp>
    </p:spTree>
    <p:extLst>
      <p:ext uri="{BB962C8B-B14F-4D97-AF65-F5344CB8AC3E}">
        <p14:creationId xmlns:p14="http://schemas.microsoft.com/office/powerpoint/2010/main" val="489537586"/>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{A0859723-2C0F-4348-90BA-A58F49B221CE}tf89338750_win32</Template>
  <TotalTime>282</TotalTime>
  <Words>1076</Words>
  <Application>Microsoft Office PowerPoint</Application>
  <PresentationFormat>Widescreen</PresentationFormat>
  <Paragraphs>78</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Times New Roman</vt:lpstr>
      <vt:lpstr>Univers</vt:lpstr>
      <vt:lpstr>Wingdings</vt:lpstr>
      <vt:lpstr>GradientUnivers</vt:lpstr>
      <vt:lpstr>Diamond game</vt:lpstr>
      <vt:lpstr>Nhóm </vt:lpstr>
      <vt:lpstr>I. GIỚI THIỆU</vt:lpstr>
      <vt:lpstr>PowerPoint Presentation</vt:lpstr>
      <vt:lpstr>PowerPoint Presentation</vt:lpstr>
      <vt:lpstr>II. Thiết kế và mô tả ứng dụng</vt:lpstr>
      <vt:lpstr>Ứng dụng Diamond Game bao gồm 5 màn hình chính và nhiều màn hình phụ, mỗi màn hình đều có chức năng riêng của nó, chúng được liên kết với nhau và có thể điều hướng qua lại một cách dễ dàng.</vt:lpstr>
      <vt:lpstr>1. Màn hình Home</vt:lpstr>
      <vt:lpstr>1. Màn hình Game: Classic Mode</vt:lpstr>
      <vt:lpstr>2. Màn hình Game: Arcade Mode</vt:lpstr>
      <vt:lpstr>3. Màn hình Game: Time-Attack Mode</vt:lpstr>
      <vt:lpstr>4. Màn hình Game: EndLess Mode</vt:lpstr>
      <vt:lpstr>IIi. Thiết kế DataBase</vt:lpstr>
      <vt:lpstr>1. Cấu trúc cơ sở dữ liệu:</vt:lpstr>
      <vt:lpstr>2. Bảng dữ liệu:</vt:lpstr>
      <vt:lpstr>IV. TestCase cho ứng dụng</vt:lpstr>
      <vt:lpstr>1. Testcase: Home Screen</vt:lpstr>
      <vt:lpstr>2. Testcase: Logout và Register Screen</vt:lpstr>
      <vt:lpstr>3. Testcase: Login Screen</vt:lpstr>
      <vt:lpstr>4. Testcase: About Us và Rank Screen</vt:lpstr>
      <vt:lpstr>4. Testcase: Guide, Login và Pause Screen</vt:lpstr>
      <vt:lpstr>5. Testcase: User</vt:lpstr>
      <vt:lpstr>6. Testcase: Logic Gameplay và Gameplay Screen</vt:lpstr>
      <vt:lpstr>PowerPoint Presentation</vt:lpstr>
      <vt:lpstr>V. Tổng kết</vt:lpstr>
      <vt:lpstr>1. Những việc đã làm được:</vt:lpstr>
      <vt:lpstr>2. Những việc chưa làm được:</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Diamond game</dc:title>
  <dc:creator>Trường Hồ Quang</dc:creator>
  <cp:lastModifiedBy>Lenovo</cp:lastModifiedBy>
  <cp:revision>2</cp:revision>
  <dcterms:created xsi:type="dcterms:W3CDTF">2023-06-01T09:31:01Z</dcterms:created>
  <dcterms:modified xsi:type="dcterms:W3CDTF">2023-06-02T00:13:37Z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